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Lst>
  <p:notesMasterIdLst>
    <p:notesMasterId r:id="rId44"/>
  </p:notesMasterIdLst>
  <p:sldIdLst>
    <p:sldId id="373" r:id="rId3"/>
    <p:sldId id="374" r:id="rId4"/>
    <p:sldId id="330" r:id="rId5"/>
    <p:sldId id="260" r:id="rId6"/>
    <p:sldId id="261" r:id="rId7"/>
    <p:sldId id="262" r:id="rId8"/>
    <p:sldId id="263" r:id="rId9"/>
    <p:sldId id="264" r:id="rId10"/>
    <p:sldId id="265" r:id="rId11"/>
    <p:sldId id="266" r:id="rId12"/>
    <p:sldId id="375" r:id="rId13"/>
    <p:sldId id="339" r:id="rId14"/>
    <p:sldId id="340" r:id="rId15"/>
    <p:sldId id="341" r:id="rId16"/>
    <p:sldId id="342" r:id="rId17"/>
    <p:sldId id="355" r:id="rId18"/>
    <p:sldId id="334" r:id="rId19"/>
    <p:sldId id="376" r:id="rId20"/>
    <p:sldId id="359" r:id="rId21"/>
    <p:sldId id="360" r:id="rId22"/>
    <p:sldId id="377" r:id="rId23"/>
    <p:sldId id="292"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332" r:id="rId40"/>
    <p:sldId id="308" r:id="rId41"/>
    <p:sldId id="288" r:id="rId42"/>
    <p:sldId id="378"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40" autoAdjust="0"/>
  </p:normalViewPr>
  <p:slideViewPr>
    <p:cSldViewPr snapToGrid="0" snapToObjects="1">
      <p:cViewPr>
        <p:scale>
          <a:sx n="110" d="100"/>
          <a:sy n="110" d="100"/>
        </p:scale>
        <p:origin x="-592" y="6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EE840C-4548-6946-9F85-046AA41ACE97}" type="datetimeFigureOut">
              <a:rPr lang="en-US" smtClean="0"/>
              <a:t>5/28/15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96001-237A-0644-A883-F1D6D48867EE}" type="slidenum">
              <a:rPr lang="en-US" smtClean="0"/>
              <a:t>‹#›</a:t>
            </a:fld>
            <a:endParaRPr lang="en-US"/>
          </a:p>
        </p:txBody>
      </p:sp>
    </p:spTree>
    <p:extLst>
      <p:ext uri="{BB962C8B-B14F-4D97-AF65-F5344CB8AC3E}">
        <p14:creationId xmlns:p14="http://schemas.microsoft.com/office/powerpoint/2010/main" val="15448597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organizers</a:t>
            </a:r>
          </a:p>
          <a:p>
            <a:r>
              <a:rPr lang="en-US" dirty="0" smtClean="0"/>
              <a:t>Big</a:t>
            </a:r>
            <a:r>
              <a:rPr lang="en-US" baseline="0" dirty="0" smtClean="0"/>
              <a:t> data new, journey with big data </a:t>
            </a:r>
          </a:p>
          <a:p>
            <a:r>
              <a:rPr lang="en-US" baseline="0" dirty="0" smtClean="0"/>
              <a:t>3 facts, 1” = 1000 </a:t>
            </a:r>
            <a:r>
              <a:rPr lang="en-US" baseline="0" dirty="0" err="1" smtClean="0"/>
              <a:t>yr</a:t>
            </a:r>
            <a:r>
              <a:rPr lang="en-US" baseline="0" dirty="0" smtClean="0"/>
              <a:t>, Major nutrient for crop growth, 50 </a:t>
            </a:r>
            <a:r>
              <a:rPr lang="en-US" baseline="0" dirty="0" err="1" smtClean="0"/>
              <a:t>yr</a:t>
            </a:r>
            <a:r>
              <a:rPr lang="en-US" baseline="0" dirty="0" smtClean="0"/>
              <a:t> recovery, Phosphorus, sustainable </a:t>
            </a:r>
            <a:r>
              <a:rPr lang="en-US" baseline="0" dirty="0" err="1" smtClean="0"/>
              <a:t>ag</a:t>
            </a:r>
            <a:r>
              <a:rPr lang="en-US" baseline="0" dirty="0" smtClean="0"/>
              <a:t> can </a:t>
            </a:r>
            <a:r>
              <a:rPr lang="en-US" baseline="0" dirty="0" err="1" smtClean="0"/>
              <a:t>mitiaget</a:t>
            </a:r>
            <a:r>
              <a:rPr lang="en-US" baseline="0" dirty="0" smtClean="0"/>
              <a:t> </a:t>
            </a:r>
            <a:r>
              <a:rPr lang="en-US" sz="1200" dirty="0" smtClean="0"/>
              <a:t>0.3 – 1 ton of C</a:t>
            </a:r>
            <a:r>
              <a:rPr lang="en-US" sz="1200" baseline="0" dirty="0" smtClean="0"/>
              <a:t>/ha per year, 1</a:t>
            </a:r>
            <a:r>
              <a:rPr lang="en-US" baseline="0" dirty="0" smtClean="0"/>
              <a:t>0% of all car carbon emissions </a:t>
            </a:r>
            <a:endParaRPr lang="en-US" dirty="0" smtClean="0"/>
          </a:p>
        </p:txBody>
      </p:sp>
      <p:sp>
        <p:nvSpPr>
          <p:cNvPr id="4" name="Slide Number Placeholder 3"/>
          <p:cNvSpPr>
            <a:spLocks noGrp="1"/>
          </p:cNvSpPr>
          <p:nvPr>
            <p:ph type="sldNum" sz="quarter" idx="10"/>
          </p:nvPr>
        </p:nvSpPr>
        <p:spPr/>
        <p:txBody>
          <a:bodyPr/>
          <a:lstStyle/>
          <a:p>
            <a:fld id="{84C96001-237A-0644-A883-F1D6D48867EE}" type="slidenum">
              <a:rPr lang="en-US" smtClean="0"/>
              <a:t>1</a:t>
            </a:fld>
            <a:endParaRPr lang="en-US"/>
          </a:p>
        </p:txBody>
      </p:sp>
    </p:spTree>
    <p:extLst>
      <p:ext uri="{BB962C8B-B14F-4D97-AF65-F5344CB8AC3E}">
        <p14:creationId xmlns:p14="http://schemas.microsoft.com/office/powerpoint/2010/main" val="310302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a:t>
            </a:r>
            <a:r>
              <a:rPr lang="en-US" baseline="0" dirty="0" smtClean="0"/>
              <a:t> we need such vol. of data?</a:t>
            </a:r>
            <a:endParaRPr lang="en-US" dirty="0" smtClean="0"/>
          </a:p>
          <a:p>
            <a:endParaRPr lang="en-US" dirty="0" smtClean="0"/>
          </a:p>
          <a:p>
            <a:r>
              <a:rPr lang="en-US" dirty="0" smtClean="0"/>
              <a:t>Most</a:t>
            </a:r>
            <a:r>
              <a:rPr lang="en-US" baseline="0" dirty="0" smtClean="0"/>
              <a:t> of us now recognize that microbial communities generally exhibit a high level of diversity, much highter than previously assume by what was revealed by classical microscopy and basic culturing techniques.  </a:t>
            </a:r>
          </a:p>
          <a:p>
            <a:endParaRPr lang="en-US" baseline="0" dirty="0" smtClean="0"/>
          </a:p>
          <a:p>
            <a:r>
              <a:rPr lang="en-US" baseline="0" dirty="0" smtClean="0"/>
              <a:t>In soil, even in one gram of soil, there is estimated to be more microbial species than there are stars in the galaxy.  We have far to go for any comprehensive characterization of any single soil community.  A key question then Is why is soil diversity so high?</a:t>
            </a:r>
          </a:p>
          <a:p>
            <a:endParaRPr lang="en-US" baseline="0" dirty="0" smtClean="0"/>
          </a:p>
        </p:txBody>
      </p:sp>
      <p:sp>
        <p:nvSpPr>
          <p:cNvPr id="4" name="Slide Number Placeholder 3"/>
          <p:cNvSpPr>
            <a:spLocks noGrp="1"/>
          </p:cNvSpPr>
          <p:nvPr>
            <p:ph type="sldNum" sz="quarter" idx="10"/>
          </p:nvPr>
        </p:nvSpPr>
        <p:spPr/>
        <p:txBody>
          <a:bodyPr/>
          <a:lstStyle/>
          <a:p>
            <a:fld id="{BC4A5009-C759-5F46-BCB1-8CE220D3AB42}" type="slidenum">
              <a:rPr lang="en-US" smtClean="0"/>
              <a:t>12</a:t>
            </a:fld>
            <a:endParaRPr lang="en-US" dirty="0"/>
          </a:p>
        </p:txBody>
      </p:sp>
    </p:spTree>
    <p:extLst>
      <p:ext uri="{BB962C8B-B14F-4D97-AF65-F5344CB8AC3E}">
        <p14:creationId xmlns:p14="http://schemas.microsoft.com/office/powerpoint/2010/main" val="2717896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reason may be that the soil structure provides unique niche that provide a high diversity of food resources.  </a:t>
            </a:r>
          </a:p>
          <a:p>
            <a:endParaRPr lang="en-US" baseline="0" dirty="0" smtClean="0"/>
          </a:p>
          <a:p>
            <a:r>
              <a:rPr lang="en-US" baseline="0" dirty="0" smtClean="0"/>
              <a:t>Its varied structure provides stable, protective, and even ancient environments for microorganims.</a:t>
            </a:r>
            <a:endParaRPr lang="en-US" dirty="0"/>
          </a:p>
        </p:txBody>
      </p:sp>
      <p:sp>
        <p:nvSpPr>
          <p:cNvPr id="4" name="Slide Number Placeholder 3"/>
          <p:cNvSpPr>
            <a:spLocks noGrp="1"/>
          </p:cNvSpPr>
          <p:nvPr>
            <p:ph type="sldNum" sz="quarter" idx="10"/>
          </p:nvPr>
        </p:nvSpPr>
        <p:spPr/>
        <p:txBody>
          <a:bodyPr/>
          <a:lstStyle/>
          <a:p>
            <a:fld id="{BC4A5009-C759-5F46-BCB1-8CE220D3AB42}" type="slidenum">
              <a:rPr lang="en-US" smtClean="0"/>
              <a:t>13</a:t>
            </a:fld>
            <a:endParaRPr lang="en-US" dirty="0"/>
          </a:p>
        </p:txBody>
      </p:sp>
    </p:spTree>
    <p:extLst>
      <p:ext uri="{BB962C8B-B14F-4D97-AF65-F5344CB8AC3E}">
        <p14:creationId xmlns:p14="http://schemas.microsoft.com/office/powerpoint/2010/main" val="198729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Soil investigations are further complicated by the primarily dormant state of the large majority of the soil microbial population.  The turnover rate of soil microbes is predicted to be over 30 fold and even up to 300 fold slower than that of microbes in the oceans. </a:t>
            </a:r>
          </a:p>
          <a:p>
            <a:endParaRPr lang="en-US" baseline="0" dirty="0" smtClean="0"/>
          </a:p>
          <a:p>
            <a:r>
              <a:rPr lang="en-US" baseline="0" dirty="0" smtClean="0"/>
              <a:t>And these microbes live in relatively unpredicatlbe patterns of pertubations – for example rainfall or leaf litter introduction.  They also undergo defined temporal perturbations – diurnal energy input.  </a:t>
            </a:r>
          </a:p>
        </p:txBody>
      </p:sp>
      <p:sp>
        <p:nvSpPr>
          <p:cNvPr id="4" name="Slide Number Placeholder 3"/>
          <p:cNvSpPr>
            <a:spLocks noGrp="1"/>
          </p:cNvSpPr>
          <p:nvPr>
            <p:ph type="sldNum" sz="quarter" idx="10"/>
          </p:nvPr>
        </p:nvSpPr>
        <p:spPr/>
        <p:txBody>
          <a:bodyPr/>
          <a:lstStyle/>
          <a:p>
            <a:fld id="{BC4A5009-C759-5F46-BCB1-8CE220D3AB42}" type="slidenum">
              <a:rPr lang="en-US" smtClean="0"/>
              <a:t>14</a:t>
            </a:fld>
            <a:endParaRPr lang="en-US" dirty="0"/>
          </a:p>
        </p:txBody>
      </p:sp>
    </p:spTree>
    <p:extLst>
      <p:ext uri="{BB962C8B-B14F-4D97-AF65-F5344CB8AC3E}">
        <p14:creationId xmlns:p14="http://schemas.microsoft.com/office/powerpoint/2010/main" val="2766174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complexity in the soil has formed a dynamic microbial ecosystem which interacts with nutrients, plants, and the soil structure itself at multiple scales. </a:t>
            </a:r>
          </a:p>
          <a:p>
            <a:endParaRPr lang="en-US" baseline="0" dirty="0" smtClean="0"/>
          </a:p>
          <a:p>
            <a:r>
              <a:rPr lang="en-US" baseline="0" dirty="0" smtClean="0"/>
              <a:t>I would argue that we as a field are still trying to find tractable methods of accessing these interactions and understanding the drivers of “healthy” or “productive” soils.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C4A5009-C759-5F46-BCB1-8CE220D3AB42}" type="slidenum">
              <a:rPr lang="en-US" smtClean="0"/>
              <a:t>15</a:t>
            </a:fld>
            <a:endParaRPr lang="en-US" dirty="0"/>
          </a:p>
        </p:txBody>
      </p:sp>
    </p:spTree>
    <p:extLst>
      <p:ext uri="{BB962C8B-B14F-4D97-AF65-F5344CB8AC3E}">
        <p14:creationId xmlns:p14="http://schemas.microsoft.com/office/powerpoint/2010/main" val="3312124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soils complexity</a:t>
            </a:r>
            <a:endParaRPr lang="en-US" dirty="0"/>
          </a:p>
        </p:txBody>
      </p:sp>
      <p:sp>
        <p:nvSpPr>
          <p:cNvPr id="4" name="Slide Number Placeholder 3"/>
          <p:cNvSpPr>
            <a:spLocks noGrp="1"/>
          </p:cNvSpPr>
          <p:nvPr>
            <p:ph type="sldNum" sz="quarter" idx="10"/>
          </p:nvPr>
        </p:nvSpPr>
        <p:spPr/>
        <p:txBody>
          <a:bodyPr/>
          <a:lstStyle/>
          <a:p>
            <a:fld id="{84C96001-237A-0644-A883-F1D6D48867EE}" type="slidenum">
              <a:rPr lang="en-US" smtClean="0"/>
              <a:t>16</a:t>
            </a:fld>
            <a:endParaRPr lang="en-US"/>
          </a:p>
        </p:txBody>
      </p:sp>
    </p:spTree>
    <p:extLst>
      <p:ext uri="{BB962C8B-B14F-4D97-AF65-F5344CB8AC3E}">
        <p14:creationId xmlns:p14="http://schemas.microsoft.com/office/powerpoint/2010/main" val="1361565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Soil biodiversity is amazing. </a:t>
            </a:r>
          </a:p>
          <a:p>
            <a:r>
              <a:rPr lang="en-US" baseline="0" dirty="0" smtClean="0"/>
              <a:t>Great Prairie – world’s most fertile.  Important reference site for the biological </a:t>
            </a:r>
            <a:r>
              <a:rPr lang="en-US" baseline="0" dirty="0" err="1" smtClean="0"/>
              <a:t>baseis</a:t>
            </a:r>
            <a:r>
              <a:rPr lang="en-US" baseline="0" dirty="0" smtClean="0"/>
              <a:t> and ecosystems of soil microbial communities.  It sequesters most carbon, produces large amount of biomass </a:t>
            </a:r>
            <a:r>
              <a:rPr lang="en-US" baseline="0" dirty="0" err="1" smtClean="0"/>
              <a:t>anually</a:t>
            </a:r>
            <a:r>
              <a:rPr lang="en-US" baseline="0" dirty="0" smtClean="0"/>
              <a:t>, key for biofuels and security. </a:t>
            </a:r>
          </a:p>
          <a:p>
            <a:r>
              <a:rPr lang="en-US" baseline="0" dirty="0" smtClean="0"/>
              <a:t>Know little about the who / what in these soils.</a:t>
            </a:r>
          </a:p>
          <a:p>
            <a:r>
              <a:rPr lang="en-US" dirty="0" smtClean="0"/>
              <a:t>Excitement</a:t>
            </a:r>
            <a:r>
              <a:rPr lang="en-US" baseline="0" dirty="0" smtClean="0"/>
              <a:t> about what we could clean now with the technologies.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17</a:t>
            </a:fld>
            <a:endParaRPr lang="en-US"/>
          </a:p>
        </p:txBody>
      </p:sp>
    </p:spTree>
    <p:extLst>
      <p:ext uri="{BB962C8B-B14F-4D97-AF65-F5344CB8AC3E}">
        <p14:creationId xmlns:p14="http://schemas.microsoft.com/office/powerpoint/2010/main" val="100979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tool???</a:t>
            </a:r>
          </a:p>
          <a:p>
            <a:r>
              <a:rPr lang="en-US" dirty="0" smtClean="0"/>
              <a:t>There are two additional points:</a:t>
            </a:r>
          </a:p>
          <a:p>
            <a:r>
              <a:rPr lang="en-US" dirty="0" smtClean="0"/>
              <a:t>1) You are at the mercy of your current state of knowledge (database!) –Applaud Adina – resources for soil </a:t>
            </a:r>
          </a:p>
          <a:p>
            <a:r>
              <a:rPr lang="en-US" dirty="0" smtClean="0"/>
              <a:t>2) Repetitive elements (within database or genome or among genomes), they are the bane of genomics…</a:t>
            </a:r>
            <a:endParaRPr lang="en-US" dirty="0"/>
          </a:p>
        </p:txBody>
      </p:sp>
      <p:sp>
        <p:nvSpPr>
          <p:cNvPr id="4" name="Slide Number Placeholder 3"/>
          <p:cNvSpPr>
            <a:spLocks noGrp="1"/>
          </p:cNvSpPr>
          <p:nvPr>
            <p:ph type="sldNum" sz="quarter" idx="10"/>
          </p:nvPr>
        </p:nvSpPr>
        <p:spPr/>
        <p:txBody>
          <a:bodyPr/>
          <a:lstStyle/>
          <a:p>
            <a:fld id="{3830DF94-743B-A245-A683-96DA184DA34A}" type="slidenum">
              <a:rPr lang="en-US" smtClean="0"/>
              <a:t>19</a:t>
            </a:fld>
            <a:endParaRPr lang="en-US"/>
          </a:p>
        </p:txBody>
      </p:sp>
    </p:spTree>
    <p:extLst>
      <p:ext uri="{BB962C8B-B14F-4D97-AF65-F5344CB8AC3E}">
        <p14:creationId xmlns:p14="http://schemas.microsoft.com/office/powerpoint/2010/main" val="2699830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tool???</a:t>
            </a:r>
          </a:p>
          <a:p>
            <a:r>
              <a:rPr lang="en-US" dirty="0" smtClean="0"/>
              <a:t>There are two additional points:</a:t>
            </a:r>
          </a:p>
          <a:p>
            <a:r>
              <a:rPr lang="en-US" dirty="0" smtClean="0"/>
              <a:t>1) You are at the mercy of your current state of knowledge (database!) –Applaud Adina – resources for soil </a:t>
            </a:r>
          </a:p>
          <a:p>
            <a:r>
              <a:rPr lang="en-US" dirty="0" smtClean="0"/>
              <a:t>2) Repetitive elements (within database or genome or among genomes), they are the bane of genomics…</a:t>
            </a:r>
            <a:endParaRPr lang="en-US" dirty="0"/>
          </a:p>
        </p:txBody>
      </p:sp>
      <p:sp>
        <p:nvSpPr>
          <p:cNvPr id="4" name="Slide Number Placeholder 3"/>
          <p:cNvSpPr>
            <a:spLocks noGrp="1"/>
          </p:cNvSpPr>
          <p:nvPr>
            <p:ph type="sldNum" sz="quarter" idx="10"/>
          </p:nvPr>
        </p:nvSpPr>
        <p:spPr/>
        <p:txBody>
          <a:bodyPr/>
          <a:lstStyle/>
          <a:p>
            <a:fld id="{3830DF94-743B-A245-A683-96DA184DA34A}" type="slidenum">
              <a:rPr lang="en-US" smtClean="0"/>
              <a:t>20</a:t>
            </a:fld>
            <a:endParaRPr lang="en-US"/>
          </a:p>
        </p:txBody>
      </p:sp>
    </p:spTree>
    <p:extLst>
      <p:ext uri="{BB962C8B-B14F-4D97-AF65-F5344CB8AC3E}">
        <p14:creationId xmlns:p14="http://schemas.microsoft.com/office/powerpoint/2010/main" val="269983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tool???</a:t>
            </a:r>
          </a:p>
          <a:p>
            <a:r>
              <a:rPr lang="en-US" dirty="0" smtClean="0"/>
              <a:t>There are two additional points:</a:t>
            </a:r>
          </a:p>
          <a:p>
            <a:r>
              <a:rPr lang="en-US" dirty="0" smtClean="0"/>
              <a:t>1) You are at the mercy of your current state of knowledge (database!) –Applaud Adina – resources for soil </a:t>
            </a:r>
          </a:p>
          <a:p>
            <a:r>
              <a:rPr lang="en-US" dirty="0" smtClean="0"/>
              <a:t>2) Repetitive elements (within database or genome or among genomes), they are the bane of genomics…</a:t>
            </a:r>
            <a:endParaRPr lang="en-US" dirty="0"/>
          </a:p>
        </p:txBody>
      </p:sp>
      <p:sp>
        <p:nvSpPr>
          <p:cNvPr id="4" name="Slide Number Placeholder 3"/>
          <p:cNvSpPr>
            <a:spLocks noGrp="1"/>
          </p:cNvSpPr>
          <p:nvPr>
            <p:ph type="sldNum" sz="quarter" idx="10"/>
          </p:nvPr>
        </p:nvSpPr>
        <p:spPr/>
        <p:txBody>
          <a:bodyPr/>
          <a:lstStyle/>
          <a:p>
            <a:fld id="{3830DF94-743B-A245-A683-96DA184DA34A}" type="slidenum">
              <a:rPr lang="en-US" smtClean="0"/>
              <a:t>21</a:t>
            </a:fld>
            <a:endParaRPr lang="en-US"/>
          </a:p>
        </p:txBody>
      </p:sp>
    </p:spTree>
    <p:extLst>
      <p:ext uri="{BB962C8B-B14F-4D97-AF65-F5344CB8AC3E}">
        <p14:creationId xmlns:p14="http://schemas.microsoft.com/office/powerpoint/2010/main" val="269983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growing volumes of data, the most obvious way to tractably access this data is to “smartly” reduce this data.</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22</a:t>
            </a:fld>
            <a:endParaRPr lang="en-US"/>
          </a:p>
        </p:txBody>
      </p:sp>
    </p:spTree>
    <p:extLst>
      <p:ext uri="{BB962C8B-B14F-4D97-AF65-F5344CB8AC3E}">
        <p14:creationId xmlns:p14="http://schemas.microsoft.com/office/powerpoint/2010/main" val="46849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Historically, we have been asking these questions in model organisms.</a:t>
            </a:r>
          </a:p>
          <a:p>
            <a:r>
              <a:rPr lang="en-US" dirty="0" smtClean="0"/>
              <a:t>The</a:t>
            </a:r>
            <a:r>
              <a:rPr lang="en-US" baseline="0" dirty="0" smtClean="0"/>
              <a:t> challenge of model organisms…comparing them to what we know is in the environment…</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3</a:t>
            </a:fld>
            <a:endParaRPr lang="en-US"/>
          </a:p>
        </p:txBody>
      </p:sp>
    </p:spTree>
    <p:extLst>
      <p:ext uri="{BB962C8B-B14F-4D97-AF65-F5344CB8AC3E}">
        <p14:creationId xmlns:p14="http://schemas.microsoft.com/office/powerpoint/2010/main" val="3915757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genomic</a:t>
            </a:r>
            <a:r>
              <a:rPr lang="en-US" baseline="0" dirty="0" smtClean="0"/>
              <a:t> way to reduce data is a process known as assembly.  </a:t>
            </a:r>
          </a:p>
          <a:p>
            <a:r>
              <a:rPr lang="en-US" baseline="0" dirty="0" smtClean="0"/>
              <a:t>Assembly has been around since the sequencing of single organisms.</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23</a:t>
            </a:fld>
            <a:endParaRPr lang="en-US"/>
          </a:p>
        </p:txBody>
      </p:sp>
    </p:spTree>
    <p:extLst>
      <p:ext uri="{BB962C8B-B14F-4D97-AF65-F5344CB8AC3E}">
        <p14:creationId xmlns:p14="http://schemas.microsoft.com/office/powerpoint/2010/main" val="2500031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Metagenomics</a:t>
            </a:r>
            <a:r>
              <a:rPr lang="en-US" baseline="0" dirty="0" smtClean="0"/>
              <a:t>…a problem of scale</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24</a:t>
            </a:fld>
            <a:endParaRPr lang="en-US"/>
          </a:p>
        </p:txBody>
      </p:sp>
    </p:spTree>
    <p:extLst>
      <p:ext uri="{BB962C8B-B14F-4D97-AF65-F5344CB8AC3E}">
        <p14:creationId xmlns:p14="http://schemas.microsoft.com/office/powerpoint/2010/main" val="2495134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Assembly is the process of trying to come up with a consensus sequence based on finding overlaps in small fragments.  </a:t>
            </a:r>
            <a:endParaRPr lang="en-US" baseline="0" dirty="0"/>
          </a:p>
          <a:p>
            <a:r>
              <a:rPr lang="en-US" baseline="0" dirty="0" smtClean="0"/>
              <a:t>In this example, we are coming up with a solution of one sentence using 8 fragments.  </a:t>
            </a:r>
          </a:p>
          <a:p>
            <a:r>
              <a:rPr lang="en-US" baseline="0" dirty="0" smtClean="0"/>
              <a:t>In </a:t>
            </a:r>
            <a:r>
              <a:rPr lang="en-US" baseline="0" dirty="0" err="1" smtClean="0"/>
              <a:t>metagenomic</a:t>
            </a:r>
            <a:r>
              <a:rPr lang="en-US" baseline="0" dirty="0" smtClean="0"/>
              <a:t> assembly, you are trying to come up with hundreds to thousands to even millions of genomes using billions of fragments.  </a:t>
            </a:r>
          </a:p>
          <a:p>
            <a:r>
              <a:rPr lang="en-US" baseline="0" dirty="0" smtClean="0"/>
              <a:t>And to do this, you have to compare each fragment to every other one in the dataset, making it very computationally intensive.  </a:t>
            </a:r>
          </a:p>
        </p:txBody>
      </p:sp>
      <p:sp>
        <p:nvSpPr>
          <p:cNvPr id="4" name="Slide Number Placeholder 3"/>
          <p:cNvSpPr>
            <a:spLocks noGrp="1"/>
          </p:cNvSpPr>
          <p:nvPr>
            <p:ph type="sldNum" sz="quarter" idx="10"/>
          </p:nvPr>
        </p:nvSpPr>
        <p:spPr/>
        <p:txBody>
          <a:bodyPr/>
          <a:lstStyle/>
          <a:p>
            <a:fld id="{0789D056-BB7C-4B40-8D2A-22A943222C72}" type="slidenum">
              <a:rPr lang="en-US" smtClean="0"/>
              <a:t>25</a:t>
            </a:fld>
            <a:endParaRPr lang="en-US"/>
          </a:p>
        </p:txBody>
      </p:sp>
    </p:spTree>
    <p:extLst>
      <p:ext uri="{BB962C8B-B14F-4D97-AF65-F5344CB8AC3E}">
        <p14:creationId xmlns:p14="http://schemas.microsoft.com/office/powerpoint/2010/main" val="1394954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t>
            </a:r>
            <a:r>
              <a:rPr lang="en-US" baseline="0" dirty="0" smtClean="0"/>
              <a:t>ven the smallest dataset that I had at the beginning of my postdoc required several months on a supercomputer, something having over 100 GB of RAM.  These were resources I simply didn’t have at this time.   And for my larger datasets, there was simply nothing I could do with them, they would essentially crash any available assembly program that existed.</a:t>
            </a:r>
          </a:p>
          <a:p>
            <a:endParaRPr lang="en-US" dirty="0" smtClean="0"/>
          </a:p>
          <a:p>
            <a:r>
              <a:rPr lang="en-US" dirty="0" smtClean="0"/>
              <a:t>So</a:t>
            </a:r>
            <a:r>
              <a:rPr lang="en-US" baseline="0" dirty="0" smtClean="0"/>
              <a:t> I had to come up with a way to deal with all of this data or essentially, there were a handful of </a:t>
            </a:r>
            <a:r>
              <a:rPr lang="en-US" baseline="0" dirty="0" err="1" smtClean="0"/>
              <a:t>Pis</a:t>
            </a:r>
            <a:r>
              <a:rPr lang="en-US" baseline="0" dirty="0" smtClean="0"/>
              <a:t> that had just invested tens of thousands of dollars in a project where we couldn’t tractably handle the datasets.</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26</a:t>
            </a:fld>
            <a:endParaRPr lang="en-US"/>
          </a:p>
        </p:txBody>
      </p:sp>
    </p:spTree>
    <p:extLst>
      <p:ext uri="{BB962C8B-B14F-4D97-AF65-F5344CB8AC3E}">
        <p14:creationId xmlns:p14="http://schemas.microsoft.com/office/powerpoint/2010/main" val="2201937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I’m going to tell you now a little bit about how we were able to do this and there actually two different strategies we had to combine.  Point out how many genomes this is. 70000</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27</a:t>
            </a:fld>
            <a:endParaRPr lang="en-US"/>
          </a:p>
        </p:txBody>
      </p:sp>
    </p:spTree>
    <p:extLst>
      <p:ext uri="{BB962C8B-B14F-4D97-AF65-F5344CB8AC3E}">
        <p14:creationId xmlns:p14="http://schemas.microsoft.com/office/powerpoint/2010/main" val="2201937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start thinking about what tare the natural </a:t>
            </a:r>
            <a:r>
              <a:rPr lang="en-US" baseline="0" dirty="0" err="1" smtClean="0"/>
              <a:t>chracteristics</a:t>
            </a:r>
            <a:r>
              <a:rPr lang="en-US" baseline="0" dirty="0" smtClean="0"/>
              <a:t> of </a:t>
            </a:r>
            <a:r>
              <a:rPr lang="en-US" baseline="0" dirty="0" err="1" smtClean="0"/>
              <a:t>environemntal</a:t>
            </a:r>
            <a:r>
              <a:rPr lang="en-US" baseline="0" dirty="0" smtClean="0"/>
              <a:t> communities.</a:t>
            </a:r>
          </a:p>
          <a:p>
            <a:r>
              <a:rPr lang="en-US" baseline="0" dirty="0" smtClean="0"/>
              <a:t>Diverse.: There are multiple genomes, and even potentially millions of species, in a sample.  </a:t>
            </a:r>
          </a:p>
        </p:txBody>
      </p:sp>
      <p:sp>
        <p:nvSpPr>
          <p:cNvPr id="4" name="Slide Number Placeholder 3"/>
          <p:cNvSpPr>
            <a:spLocks noGrp="1"/>
          </p:cNvSpPr>
          <p:nvPr>
            <p:ph type="sldNum" sz="quarter" idx="10"/>
          </p:nvPr>
        </p:nvSpPr>
        <p:spPr/>
        <p:txBody>
          <a:bodyPr/>
          <a:lstStyle/>
          <a:p>
            <a:fld id="{0789D056-BB7C-4B40-8D2A-22A943222C72}" type="slidenum">
              <a:rPr lang="en-US" smtClean="0"/>
              <a:t>28</a:t>
            </a:fld>
            <a:endParaRPr lang="en-US"/>
          </a:p>
        </p:txBody>
      </p:sp>
    </p:spTree>
    <p:extLst>
      <p:ext uri="{BB962C8B-B14F-4D97-AF65-F5344CB8AC3E}">
        <p14:creationId xmlns:p14="http://schemas.microsoft.com/office/powerpoint/2010/main" val="3747685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Variable abundance in nature, some are highly abundant some are not.  </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29</a:t>
            </a:fld>
            <a:endParaRPr lang="en-US"/>
          </a:p>
        </p:txBody>
      </p:sp>
    </p:spTree>
    <p:extLst>
      <p:ext uri="{BB962C8B-B14F-4D97-AF65-F5344CB8AC3E}">
        <p14:creationId xmlns:p14="http://schemas.microsoft.com/office/powerpoint/2010/main" val="3747685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diversity and distribution of abundances means that we</a:t>
            </a:r>
            <a:r>
              <a:rPr lang="en-US" baseline="0" dirty="0" smtClean="0"/>
              <a:t> are unevenly sampling strains </a:t>
            </a:r>
            <a:r>
              <a:rPr lang="en-US" dirty="0" smtClean="0"/>
              <a:t>in the</a:t>
            </a:r>
            <a:r>
              <a:rPr lang="en-US" baseline="0" dirty="0" smtClean="0"/>
              <a:t> environment.</a:t>
            </a:r>
          </a:p>
          <a:p>
            <a:r>
              <a:rPr lang="en-US" baseline="0" dirty="0" smtClean="0"/>
              <a:t>If we want to sample the </a:t>
            </a:r>
            <a:r>
              <a:rPr lang="en-US" baseline="0" dirty="0" err="1" smtClean="0"/>
              <a:t>rarerest</a:t>
            </a:r>
            <a:r>
              <a:rPr lang="en-US" baseline="0" dirty="0" smtClean="0"/>
              <a:t> species….we need </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30</a:t>
            </a:fld>
            <a:endParaRPr lang="en-US"/>
          </a:p>
        </p:txBody>
      </p:sp>
    </p:spTree>
    <p:extLst>
      <p:ext uri="{BB962C8B-B14F-4D97-AF65-F5344CB8AC3E}">
        <p14:creationId xmlns:p14="http://schemas.microsoft.com/office/powerpoint/2010/main" val="3747685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strategy we came up with was can we come up with a way to come up with the minimal dataset that you need for assembly, discarding these reads from this overkill section?</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31</a:t>
            </a:fld>
            <a:endParaRPr lang="en-US"/>
          </a:p>
        </p:txBody>
      </p:sp>
    </p:spTree>
    <p:extLst>
      <p:ext uri="{BB962C8B-B14F-4D97-AF65-F5344CB8AC3E}">
        <p14:creationId xmlns:p14="http://schemas.microsoft.com/office/powerpoint/2010/main" val="3747685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Lossy</a:t>
            </a:r>
            <a:r>
              <a:rPr lang="en-US" dirty="0" smtClean="0"/>
              <a:t> compression</a:t>
            </a:r>
          </a:p>
          <a:p>
            <a:endParaRPr lang="en-US" dirty="0" smtClean="0"/>
          </a:p>
          <a:p>
            <a:r>
              <a:rPr lang="en-US" dirty="0" smtClean="0"/>
              <a:t>From a sequencing standpoint then,</a:t>
            </a:r>
            <a:r>
              <a:rPr lang="en-US" baseline="0" dirty="0" smtClean="0"/>
              <a:t> what we see is that for a given genome (represented here as a dotted line), we start sampling fragments from it.  </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32</a:t>
            </a:fld>
            <a:endParaRPr lang="en-US"/>
          </a:p>
        </p:txBody>
      </p:sp>
    </p:spTree>
    <p:extLst>
      <p:ext uri="{BB962C8B-B14F-4D97-AF65-F5344CB8AC3E}">
        <p14:creationId xmlns:p14="http://schemas.microsoft.com/office/powerpoint/2010/main" val="170876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t>
            </a:r>
            <a:r>
              <a:rPr lang="en-US" baseline="0" dirty="0" smtClean="0"/>
              <a:t>irst automated DNA sequencing machines late 80s, </a:t>
            </a:r>
          </a:p>
          <a:p>
            <a:r>
              <a:rPr lang="en-US" baseline="0" dirty="0" smtClean="0"/>
              <a:t>New ay of asking questions.</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4</a:t>
            </a:fld>
            <a:endParaRPr lang="en-US"/>
          </a:p>
        </p:txBody>
      </p:sp>
    </p:spTree>
    <p:extLst>
      <p:ext uri="{BB962C8B-B14F-4D97-AF65-F5344CB8AC3E}">
        <p14:creationId xmlns:p14="http://schemas.microsoft.com/office/powerpoint/2010/main" val="730831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sample more, we</a:t>
            </a:r>
            <a:r>
              <a:rPr lang="en-US" baseline="0" dirty="0" smtClean="0"/>
              <a:t> will have some sequences which will have errors in it.</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33</a:t>
            </a:fld>
            <a:endParaRPr lang="en-US"/>
          </a:p>
        </p:txBody>
      </p:sp>
    </p:spTree>
    <p:extLst>
      <p:ext uri="{BB962C8B-B14F-4D97-AF65-F5344CB8AC3E}">
        <p14:creationId xmlns:p14="http://schemas.microsoft.com/office/powerpoint/2010/main" val="2563370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we’ll keep sequencing</a:t>
            </a:r>
            <a:r>
              <a:rPr lang="en-US" baseline="0" dirty="0" smtClean="0"/>
              <a:t> this genome, randomly sampling different parts of it.  We’ll get to a point, where we’ll have enough sequences where we can make a good guess at what the original sequence may have looked like.</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34</a:t>
            </a:fld>
            <a:endParaRPr lang="en-US"/>
          </a:p>
        </p:txBody>
      </p:sp>
    </p:spTree>
    <p:extLst>
      <p:ext uri="{BB962C8B-B14F-4D97-AF65-F5344CB8AC3E}">
        <p14:creationId xmlns:p14="http://schemas.microsoft.com/office/powerpoint/2010/main" val="3676009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assembly, you need  a minimum amount of information. So anything beyond this 6 is excessive or redundant information.  </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35</a:t>
            </a:fld>
            <a:endParaRPr lang="en-US"/>
          </a:p>
        </p:txBody>
      </p:sp>
    </p:spTree>
    <p:extLst>
      <p:ext uri="{BB962C8B-B14F-4D97-AF65-F5344CB8AC3E}">
        <p14:creationId xmlns:p14="http://schemas.microsoft.com/office/powerpoint/2010/main" val="2012245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discard</a:t>
            </a:r>
            <a:r>
              <a:rPr lang="en-US" baseline="0" dirty="0" smtClean="0"/>
              <a:t> or set aside this read and not use it for our assembly.  And that actually turns out to be a good thing because in discarding this information, we’re actually removing data with errors in it.  </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36</a:t>
            </a:fld>
            <a:endParaRPr lang="en-US"/>
          </a:p>
        </p:txBody>
      </p:sp>
    </p:spTree>
    <p:extLst>
      <p:ext uri="{BB962C8B-B14F-4D97-AF65-F5344CB8AC3E}">
        <p14:creationId xmlns:p14="http://schemas.microsoft.com/office/powerpoint/2010/main" val="3486356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minimal</a:t>
            </a:r>
            <a:r>
              <a:rPr lang="en-US" baseline="0" dirty="0" smtClean="0"/>
              <a:t> dataset needed for an assembly of the dataset here in pink and a redundant set of information which we have set aside. </a:t>
            </a:r>
          </a:p>
          <a:p>
            <a:r>
              <a:rPr lang="en-US" baseline="0" dirty="0" smtClean="0"/>
              <a:t>In setting aside these reads here in the red, discard errors </a:t>
            </a:r>
          </a:p>
          <a:p>
            <a:r>
              <a:rPr lang="en-US" baseline="0" dirty="0" smtClean="0"/>
              <a:t>Improve assembly</a:t>
            </a:r>
          </a:p>
          <a:p>
            <a:endParaRPr lang="en-US" baseline="0" dirty="0" smtClean="0"/>
          </a:p>
        </p:txBody>
      </p:sp>
      <p:sp>
        <p:nvSpPr>
          <p:cNvPr id="4" name="Slide Number Placeholder 3"/>
          <p:cNvSpPr>
            <a:spLocks noGrp="1"/>
          </p:cNvSpPr>
          <p:nvPr>
            <p:ph type="sldNum" sz="quarter" idx="10"/>
          </p:nvPr>
        </p:nvSpPr>
        <p:spPr/>
        <p:txBody>
          <a:bodyPr/>
          <a:lstStyle/>
          <a:p>
            <a:fld id="{0789D056-BB7C-4B40-8D2A-22A943222C72}" type="slidenum">
              <a:rPr lang="en-US" smtClean="0"/>
              <a:t>37</a:t>
            </a:fld>
            <a:endParaRPr lang="en-US"/>
          </a:p>
        </p:txBody>
      </p:sp>
    </p:spTree>
    <p:extLst>
      <p:ext uri="{BB962C8B-B14F-4D97-AF65-F5344CB8AC3E}">
        <p14:creationId xmlns:p14="http://schemas.microsoft.com/office/powerpoint/2010/main" val="453790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Soil biodiversity is amazing. </a:t>
            </a:r>
          </a:p>
          <a:p>
            <a:r>
              <a:rPr lang="en-US" baseline="0" dirty="0" smtClean="0"/>
              <a:t>Great Prairie – world’s most fertile.  Important reference site for the biological </a:t>
            </a:r>
            <a:r>
              <a:rPr lang="en-US" baseline="0" dirty="0" err="1" smtClean="0"/>
              <a:t>baseis</a:t>
            </a:r>
            <a:r>
              <a:rPr lang="en-US" baseline="0" dirty="0" smtClean="0"/>
              <a:t> and ecosystems of soil microbial communities.  It sequesters most carbon, produces large amount of biomass </a:t>
            </a:r>
            <a:r>
              <a:rPr lang="en-US" baseline="0" dirty="0" err="1" smtClean="0"/>
              <a:t>anually</a:t>
            </a:r>
            <a:r>
              <a:rPr lang="en-US" baseline="0" dirty="0" smtClean="0"/>
              <a:t>, key for biofuels and security. </a:t>
            </a:r>
          </a:p>
          <a:p>
            <a:r>
              <a:rPr lang="en-US" baseline="0" dirty="0" smtClean="0"/>
              <a:t>Know little about the who / what in these soils.</a:t>
            </a:r>
          </a:p>
          <a:p>
            <a:r>
              <a:rPr lang="en-US" dirty="0" smtClean="0"/>
              <a:t>Excitement</a:t>
            </a:r>
            <a:r>
              <a:rPr lang="en-US" baseline="0" dirty="0" smtClean="0"/>
              <a:t> about what we could clean now with the technologies.</a:t>
            </a:r>
          </a:p>
          <a:p>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38</a:t>
            </a:fld>
            <a:endParaRPr lang="en-US"/>
          </a:p>
        </p:txBody>
      </p:sp>
    </p:spTree>
    <p:extLst>
      <p:ext uri="{BB962C8B-B14F-4D97-AF65-F5344CB8AC3E}">
        <p14:creationId xmlns:p14="http://schemas.microsoft.com/office/powerpoint/2010/main" val="1009791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than half, 50-80%</a:t>
            </a:r>
            <a:r>
              <a:rPr lang="en-US" baseline="0" dirty="0" smtClean="0"/>
              <a:t> sequences unknown in soil, gut </a:t>
            </a:r>
            <a:r>
              <a:rPr lang="en-US" baseline="0" dirty="0" err="1" smtClean="0"/>
              <a:t>microbiome</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40</a:t>
            </a:fld>
            <a:endParaRPr lang="en-US"/>
          </a:p>
        </p:txBody>
      </p:sp>
    </p:spTree>
    <p:extLst>
      <p:ext uri="{BB962C8B-B14F-4D97-AF65-F5344CB8AC3E}">
        <p14:creationId xmlns:p14="http://schemas.microsoft.com/office/powerpoint/2010/main" val="1009791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Sequencing</a:t>
            </a:r>
            <a:r>
              <a:rPr lang="en-US" baseline="0" dirty="0" smtClean="0"/>
              <a:t> opened up the door to start building a catalog of some observed key microbial players.  Driven by health and biotech interests.</a:t>
            </a:r>
          </a:p>
          <a:p>
            <a:r>
              <a:rPr lang="en-US" baseline="0" dirty="0" smtClean="0"/>
              <a:t>This is the same set of reference genes that are still in use today.  </a:t>
            </a:r>
          </a:p>
          <a:p>
            <a:r>
              <a:rPr lang="en-US" baseline="0" dirty="0" smtClean="0"/>
              <a:t>Expensive.</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5</a:t>
            </a:fld>
            <a:endParaRPr lang="en-US"/>
          </a:p>
        </p:txBody>
      </p:sp>
    </p:spTree>
    <p:extLst>
      <p:ext uri="{BB962C8B-B14F-4D97-AF65-F5344CB8AC3E}">
        <p14:creationId xmlns:p14="http://schemas.microsoft.com/office/powerpoint/2010/main" val="110944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changed the field was the invention of next generation </a:t>
            </a:r>
            <a:r>
              <a:rPr lang="en-US" baseline="0" dirty="0" err="1" smtClean="0"/>
              <a:t>technlogies</a:t>
            </a:r>
            <a:r>
              <a:rPr lang="en-US" baseline="0" dirty="0" smtClean="0"/>
              <a:t>, </a:t>
            </a:r>
            <a:r>
              <a:rPr lang="en-US" baseline="0" dirty="0" err="1" smtClean="0"/>
              <a:t>bascially</a:t>
            </a:r>
            <a:r>
              <a:rPr lang="en-US" baseline="0" dirty="0" smtClean="0"/>
              <a:t> allowing the throughput of these automated sequencers to be much higher and the cost of sequencing much cheaper.  </a:t>
            </a:r>
          </a:p>
          <a:p>
            <a:r>
              <a:rPr lang="en-US" baseline="0" dirty="0" smtClean="0"/>
              <a:t>So cheap in fact that instead of sequencing only one bacteria you could start sequencing multiple, even bacteria from complex environments.</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6</a:t>
            </a:fld>
            <a:endParaRPr lang="en-US"/>
          </a:p>
        </p:txBody>
      </p:sp>
    </p:spTree>
    <p:extLst>
      <p:ext uri="{BB962C8B-B14F-4D97-AF65-F5344CB8AC3E}">
        <p14:creationId xmlns:p14="http://schemas.microsoft.com/office/powerpoint/2010/main" val="11094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Highlighted in recent</a:t>
            </a:r>
            <a:r>
              <a:rPr lang="en-US" baseline="0" dirty="0" smtClean="0"/>
              <a:t> news</a:t>
            </a:r>
            <a:endParaRPr lang="en-US" dirty="0"/>
          </a:p>
        </p:txBody>
      </p:sp>
      <p:sp>
        <p:nvSpPr>
          <p:cNvPr id="4" name="Slide Number Placeholder 3"/>
          <p:cNvSpPr>
            <a:spLocks noGrp="1"/>
          </p:cNvSpPr>
          <p:nvPr>
            <p:ph type="sldNum" sz="quarter" idx="10"/>
          </p:nvPr>
        </p:nvSpPr>
        <p:spPr/>
        <p:txBody>
          <a:bodyPr/>
          <a:lstStyle/>
          <a:p>
            <a:fld id="{49317CD8-AD79-774C-8B80-A5C098409A67}" type="slidenum">
              <a:rPr lang="en-US" smtClean="0"/>
              <a:t>7</a:t>
            </a:fld>
            <a:endParaRPr lang="en-US"/>
          </a:p>
        </p:txBody>
      </p:sp>
    </p:spTree>
    <p:extLst>
      <p:ext uri="{BB962C8B-B14F-4D97-AF65-F5344CB8AC3E}">
        <p14:creationId xmlns:p14="http://schemas.microsoft.com/office/powerpoint/2010/main" val="3198281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Opportunities</a:t>
            </a:r>
            <a:r>
              <a:rPr lang="en-US" baseline="0" dirty="0" smtClean="0"/>
              <a:t> and changes in the systems we study. </a:t>
            </a:r>
          </a:p>
          <a:p>
            <a:r>
              <a:rPr lang="en-US" baseline="0" dirty="0" smtClean="0"/>
              <a:t>So then the question is not only who is there and what they are doing?  But what are they doing together and how?</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8</a:t>
            </a:fld>
            <a:endParaRPr lang="en-US"/>
          </a:p>
        </p:txBody>
      </p:sp>
    </p:spTree>
    <p:extLst>
      <p:ext uri="{BB962C8B-B14F-4D97-AF65-F5344CB8AC3E}">
        <p14:creationId xmlns:p14="http://schemas.microsoft.com/office/powerpoint/2010/main" val="3188788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growth – point out NGS </a:t>
            </a:r>
            <a:r>
              <a:rPr lang="en-US" baseline="0" dirty="0" err="1" smtClean="0"/>
              <a:t>imapct</a:t>
            </a:r>
            <a:endParaRPr lang="en-US" baseline="0" dirty="0" smtClean="0"/>
          </a:p>
          <a:p>
            <a:r>
              <a:rPr lang="en-US" baseline="0" dirty="0" smtClean="0"/>
              <a:t>Accompanied by challenges of computation…even to store data on.</a:t>
            </a:r>
          </a:p>
        </p:txBody>
      </p:sp>
      <p:sp>
        <p:nvSpPr>
          <p:cNvPr id="4" name="Slide Number Placeholder 3"/>
          <p:cNvSpPr>
            <a:spLocks noGrp="1"/>
          </p:cNvSpPr>
          <p:nvPr>
            <p:ph type="sldNum" sz="quarter" idx="10"/>
          </p:nvPr>
        </p:nvSpPr>
        <p:spPr/>
        <p:txBody>
          <a:bodyPr/>
          <a:lstStyle/>
          <a:p>
            <a:fld id="{0789D056-BB7C-4B40-8D2A-22A943222C72}" type="slidenum">
              <a:rPr lang="en-US" smtClean="0"/>
              <a:t>9</a:t>
            </a:fld>
            <a:endParaRPr lang="en-US"/>
          </a:p>
        </p:txBody>
      </p:sp>
    </p:spTree>
    <p:extLst>
      <p:ext uri="{BB962C8B-B14F-4D97-AF65-F5344CB8AC3E}">
        <p14:creationId xmlns:p14="http://schemas.microsoft.com/office/powerpoint/2010/main" val="110944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during my career really reflects this </a:t>
            </a:r>
            <a:r>
              <a:rPr lang="en-US" dirty="0" err="1" smtClean="0"/>
              <a:t>groth</a:t>
            </a:r>
            <a:r>
              <a:rPr lang="en-US" dirty="0" smtClean="0"/>
              <a:t>.</a:t>
            </a:r>
          </a:p>
          <a:p>
            <a:r>
              <a:rPr lang="en-US" dirty="0" smtClean="0"/>
              <a:t>During</a:t>
            </a:r>
            <a:r>
              <a:rPr lang="en-US" baseline="0" dirty="0" smtClean="0"/>
              <a:t> postdoc, first year, 50 million reads to about 40x that within literally 9 months.  data increased </a:t>
            </a:r>
            <a:r>
              <a:rPr lang="en-US" dirty="0" smtClean="0"/>
              <a:t>25x million times….</a:t>
            </a:r>
          </a:p>
          <a:p>
            <a:r>
              <a:rPr lang="en-US" dirty="0" smtClean="0"/>
              <a:t>Notice the gap from 2010 – 2014, figuring stuff out. </a:t>
            </a:r>
            <a:endParaRPr lang="en-US" dirty="0"/>
          </a:p>
        </p:txBody>
      </p:sp>
      <p:sp>
        <p:nvSpPr>
          <p:cNvPr id="4" name="Slide Number Placeholder 3"/>
          <p:cNvSpPr>
            <a:spLocks noGrp="1"/>
          </p:cNvSpPr>
          <p:nvPr>
            <p:ph type="sldNum" sz="quarter" idx="10"/>
          </p:nvPr>
        </p:nvSpPr>
        <p:spPr/>
        <p:txBody>
          <a:bodyPr/>
          <a:lstStyle/>
          <a:p>
            <a:fld id="{0789D056-BB7C-4B40-8D2A-22A943222C72}" type="slidenum">
              <a:rPr lang="en-US" smtClean="0"/>
              <a:t>10</a:t>
            </a:fld>
            <a:endParaRPr lang="en-US"/>
          </a:p>
        </p:txBody>
      </p:sp>
    </p:spTree>
    <p:extLst>
      <p:ext uri="{BB962C8B-B14F-4D97-AF65-F5344CB8AC3E}">
        <p14:creationId xmlns:p14="http://schemas.microsoft.com/office/powerpoint/2010/main" val="397229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90686D-AAB9-5A47-A7EF-06C2595D016D}"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259662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0686D-AAB9-5A47-A7EF-06C2595D016D}"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30501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0686D-AAB9-5A47-A7EF-06C2595D016D}"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2309113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DA90686D-AAB9-5A47-A7EF-06C2595D016D}" type="datetimeFigureOut">
              <a:rPr lang="en-US" smtClean="0"/>
              <a:t>5/28/15</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92AA85B4-CD50-9246-879A-5BB6E66ACA2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A90686D-AAB9-5A47-A7EF-06C2595D016D}"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2AA85B4-CD50-9246-879A-5BB6E66ACA2C}"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DA90686D-AAB9-5A47-A7EF-06C2595D016D}" type="datetimeFigureOut">
              <a:rPr lang="en-US" smtClean="0"/>
              <a:t>5/28/15</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92AA85B4-CD50-9246-879A-5BB6E66ACA2C}"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DA90686D-AAB9-5A47-A7EF-06C2595D016D}" type="datetimeFigureOut">
              <a:rPr lang="en-US" smtClean="0"/>
              <a:t>5/28/15</a:t>
            </a:fld>
            <a:endParaRPr lang="en-US"/>
          </a:p>
        </p:txBody>
      </p:sp>
      <p:sp>
        <p:nvSpPr>
          <p:cNvPr id="10" name="Slide Number Placeholder 9"/>
          <p:cNvSpPr>
            <a:spLocks noGrp="1"/>
          </p:cNvSpPr>
          <p:nvPr>
            <p:ph type="sldNum" sz="quarter" idx="16"/>
          </p:nvPr>
        </p:nvSpPr>
        <p:spPr/>
        <p:txBody>
          <a:bodyPr rtlCol="0"/>
          <a:lstStyle/>
          <a:p>
            <a:fld id="{92AA85B4-CD50-9246-879A-5BB6E66ACA2C}"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DA90686D-AAB9-5A47-A7EF-06C2595D016D}" type="datetimeFigureOut">
              <a:rPr lang="en-US" smtClean="0"/>
              <a:t>5/28/15</a:t>
            </a:fld>
            <a:endParaRPr lang="en-US"/>
          </a:p>
        </p:txBody>
      </p:sp>
      <p:sp>
        <p:nvSpPr>
          <p:cNvPr id="12" name="Slide Number Placeholder 11"/>
          <p:cNvSpPr>
            <a:spLocks noGrp="1"/>
          </p:cNvSpPr>
          <p:nvPr>
            <p:ph type="sldNum" sz="quarter" idx="16"/>
          </p:nvPr>
        </p:nvSpPr>
        <p:spPr/>
        <p:txBody>
          <a:bodyPr rtlCol="0"/>
          <a:lstStyle/>
          <a:p>
            <a:fld id="{92AA85B4-CD50-9246-879A-5BB6E66ACA2C}"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A90686D-AAB9-5A47-A7EF-06C2595D016D}" type="datetimeFigureOut">
              <a:rPr lang="en-US" smtClean="0"/>
              <a:t>5/28/15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92AA85B4-CD50-9246-879A-5BB6E66ACA2C}"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90686D-AAB9-5A47-A7EF-06C2595D016D}" type="datetimeFigureOut">
              <a:rPr lang="en-US" smtClean="0"/>
              <a:t>5/28/15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92AA85B4-CD50-9246-879A-5BB6E66ACA2C}"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A90686D-AAB9-5A47-A7EF-06C2595D016D}"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92AA85B4-CD50-9246-879A-5BB6E66ACA2C}" type="slidenum">
              <a:rPr lang="en-US" smtClean="0"/>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90686D-AAB9-5A47-A7EF-06C2595D016D}"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703455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DA90686D-AAB9-5A47-A7EF-06C2595D016D}" type="datetimeFigureOut">
              <a:rPr lang="en-US" smtClean="0"/>
              <a:t>5/28/15</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92AA85B4-CD50-9246-879A-5BB6E66ACA2C}"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A90686D-AAB9-5A47-A7EF-06C2595D016D}"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85B4-CD50-9246-879A-5BB6E66ACA2C}"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DA90686D-AAB9-5A47-A7EF-06C2595D016D}" type="datetimeFigureOut">
              <a:rPr lang="en-US" smtClean="0"/>
              <a:t>5/28/15</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92AA85B4-CD50-9246-879A-5BB6E66ACA2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90686D-AAB9-5A47-A7EF-06C2595D016D}" type="datetimeFigureOut">
              <a:rPr lang="en-US" smtClean="0"/>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401670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90686D-AAB9-5A47-A7EF-06C2595D016D}"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2824703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90686D-AAB9-5A47-A7EF-06C2595D016D}" type="datetimeFigureOut">
              <a:rPr lang="en-US" smtClean="0"/>
              <a:t>5/28/15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123484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90686D-AAB9-5A47-A7EF-06C2595D016D}" type="datetimeFigureOut">
              <a:rPr lang="en-US" smtClean="0"/>
              <a:t>5/28/15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3007663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90686D-AAB9-5A47-A7EF-06C2595D016D}" type="datetimeFigureOut">
              <a:rPr lang="en-US" smtClean="0"/>
              <a:t>5/28/15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388212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90686D-AAB9-5A47-A7EF-06C2595D016D}"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2392840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90686D-AAB9-5A47-A7EF-06C2595D016D}" type="datetimeFigureOut">
              <a:rPr lang="en-US" smtClean="0"/>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A85B4-CD50-9246-879A-5BB6E66ACA2C}" type="slidenum">
              <a:rPr lang="en-US" smtClean="0"/>
              <a:t>‹#›</a:t>
            </a:fld>
            <a:endParaRPr lang="en-US"/>
          </a:p>
        </p:txBody>
      </p:sp>
    </p:spTree>
    <p:extLst>
      <p:ext uri="{BB962C8B-B14F-4D97-AF65-F5344CB8AC3E}">
        <p14:creationId xmlns:p14="http://schemas.microsoft.com/office/powerpoint/2010/main" val="21374443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0686D-AAB9-5A47-A7EF-06C2595D016D}" type="datetimeFigureOut">
              <a:rPr lang="en-US" smtClean="0"/>
              <a:t>5/28/15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AA85B4-CD50-9246-879A-5BB6E66ACA2C}" type="slidenum">
              <a:rPr lang="en-US" smtClean="0"/>
              <a:t>‹#›</a:t>
            </a:fld>
            <a:endParaRPr lang="en-US"/>
          </a:p>
        </p:txBody>
      </p:sp>
    </p:spTree>
    <p:extLst>
      <p:ext uri="{BB962C8B-B14F-4D97-AF65-F5344CB8AC3E}">
        <p14:creationId xmlns:p14="http://schemas.microsoft.com/office/powerpoint/2010/main" val="3169604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DA90686D-AAB9-5A47-A7EF-06C2595D016D}" type="datetimeFigureOut">
              <a:rPr lang="en-US" smtClean="0"/>
              <a:t>5/28/15</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92AA85B4-CD50-9246-879A-5BB6E66ACA2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9596" y="151336"/>
            <a:ext cx="6477000" cy="1828800"/>
          </a:xfrm>
        </p:spPr>
        <p:txBody>
          <a:bodyPr>
            <a:normAutofit/>
          </a:bodyPr>
          <a:lstStyle/>
          <a:p>
            <a:r>
              <a:rPr lang="en-US" dirty="0" smtClean="0"/>
              <a:t>What to do in the event of a data deluge</a:t>
            </a:r>
            <a:endParaRPr lang="en-US" dirty="0"/>
          </a:p>
        </p:txBody>
      </p:sp>
      <p:sp>
        <p:nvSpPr>
          <p:cNvPr id="4" name="Subtitle 3"/>
          <p:cNvSpPr>
            <a:spLocks noGrp="1"/>
          </p:cNvSpPr>
          <p:nvPr>
            <p:ph type="subTitle" idx="1"/>
          </p:nvPr>
        </p:nvSpPr>
        <p:spPr/>
        <p:txBody>
          <a:bodyPr>
            <a:normAutofit/>
          </a:bodyPr>
          <a:lstStyle/>
          <a:p>
            <a:r>
              <a:rPr lang="en-US" dirty="0" smtClean="0"/>
              <a:t>CIBNOR workshop</a:t>
            </a:r>
            <a:r>
              <a:rPr lang="en-US" dirty="0" smtClean="0"/>
              <a:t>, La Paz</a:t>
            </a:r>
            <a:r>
              <a:rPr lang="en-US" smtClean="0"/>
              <a:t>, 5/</a:t>
            </a:r>
            <a:r>
              <a:rPr lang="en-US" smtClean="0"/>
              <a:t>28</a:t>
            </a:r>
            <a:r>
              <a:rPr lang="en-US" smtClean="0"/>
              <a:t>/2015</a:t>
            </a:r>
            <a:endParaRPr lang="en-US" dirty="0" smtClean="0"/>
          </a:p>
        </p:txBody>
      </p:sp>
      <p:sp>
        <p:nvSpPr>
          <p:cNvPr id="5" name="TextBox 4"/>
          <p:cNvSpPr txBox="1"/>
          <p:nvPr/>
        </p:nvSpPr>
        <p:spPr>
          <a:xfrm>
            <a:off x="601504" y="2212149"/>
            <a:ext cx="3300859" cy="3139321"/>
          </a:xfrm>
          <a:prstGeom prst="rect">
            <a:avLst/>
          </a:prstGeom>
          <a:noFill/>
        </p:spPr>
        <p:txBody>
          <a:bodyPr wrap="square" rtlCol="0">
            <a:spAutoFit/>
          </a:bodyPr>
          <a:lstStyle/>
          <a:p>
            <a:r>
              <a:rPr lang="en-US" dirty="0" smtClean="0"/>
              <a:t>Adina Howe</a:t>
            </a:r>
          </a:p>
          <a:p>
            <a:r>
              <a:rPr lang="en-US" dirty="0" err="1"/>
              <a:t>germslab.org</a:t>
            </a:r>
            <a:r>
              <a:rPr lang="en-US" dirty="0"/>
              <a:t> (Genomics and Environmental Research in Microbial Systems)</a:t>
            </a:r>
          </a:p>
          <a:p>
            <a:endParaRPr lang="en-US" dirty="0" smtClean="0"/>
          </a:p>
          <a:p>
            <a:r>
              <a:rPr lang="en-US" dirty="0" smtClean="0"/>
              <a:t>Iowa State University, Ag &amp; </a:t>
            </a:r>
            <a:r>
              <a:rPr lang="en-US" dirty="0" err="1" smtClean="0"/>
              <a:t>Biosystems</a:t>
            </a:r>
            <a:r>
              <a:rPr lang="en-US" dirty="0" smtClean="0"/>
              <a:t> </a:t>
            </a:r>
            <a:r>
              <a:rPr lang="en-US" dirty="0" err="1" smtClean="0"/>
              <a:t>Engr</a:t>
            </a:r>
            <a:r>
              <a:rPr lang="en-US" dirty="0" smtClean="0"/>
              <a:t> (January)</a:t>
            </a:r>
          </a:p>
          <a:p>
            <a:endParaRPr lang="en-US" dirty="0"/>
          </a:p>
          <a:p>
            <a:r>
              <a:rPr lang="en-US" dirty="0" smtClean="0"/>
              <a:t>Slides available at </a:t>
            </a:r>
            <a:r>
              <a:rPr lang="en-US" dirty="0" err="1" smtClean="0"/>
              <a:t>www.slideshare.com</a:t>
            </a:r>
            <a:r>
              <a:rPr lang="en-US" dirty="0" smtClean="0"/>
              <a:t>/</a:t>
            </a:r>
            <a:r>
              <a:rPr lang="en-US" dirty="0" err="1" smtClean="0"/>
              <a:t>adinachuanghowe</a:t>
            </a:r>
            <a:endParaRPr lang="en-US" dirty="0"/>
          </a:p>
        </p:txBody>
      </p:sp>
      <p:pic>
        <p:nvPicPr>
          <p:cNvPr id="3" name="Picture 2"/>
          <p:cNvPicPr>
            <a:picLocks noChangeAspect="1"/>
          </p:cNvPicPr>
          <p:nvPr/>
        </p:nvPicPr>
        <p:blipFill>
          <a:blip r:embed="rId3"/>
          <a:stretch>
            <a:fillRect/>
          </a:stretch>
        </p:blipFill>
        <p:spPr>
          <a:xfrm>
            <a:off x="4583546" y="2212149"/>
            <a:ext cx="4087091" cy="3125078"/>
          </a:xfrm>
          <a:prstGeom prst="rect">
            <a:avLst/>
          </a:prstGeom>
        </p:spPr>
      </p:pic>
      <p:cxnSp>
        <p:nvCxnSpPr>
          <p:cNvPr id="7" name="Straight Connector 6"/>
          <p:cNvCxnSpPr/>
          <p:nvPr/>
        </p:nvCxnSpPr>
        <p:spPr>
          <a:xfrm flipV="1">
            <a:off x="4756728" y="4491182"/>
            <a:ext cx="1154545" cy="473363"/>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83546" y="4491182"/>
            <a:ext cx="1246909" cy="473363"/>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40349" y="4179531"/>
            <a:ext cx="3078938" cy="461665"/>
          </a:xfrm>
          <a:prstGeom prst="rect">
            <a:avLst/>
          </a:prstGeom>
          <a:solidFill>
            <a:schemeClr val="bg1"/>
          </a:solidFill>
        </p:spPr>
        <p:txBody>
          <a:bodyPr wrap="none" rtlCol="0">
            <a:spAutoFit/>
          </a:bodyPr>
          <a:lstStyle/>
          <a:p>
            <a:r>
              <a:rPr lang="en-US" sz="2400" dirty="0" smtClean="0">
                <a:latin typeface="Charter Black"/>
                <a:cs typeface="Charter Black"/>
              </a:rPr>
              <a:t>NGS SEQUENCING</a:t>
            </a:r>
            <a:endParaRPr lang="en-US" sz="2400" dirty="0">
              <a:latin typeface="Charter Black"/>
              <a:cs typeface="Charter Black"/>
            </a:endParaRPr>
          </a:p>
        </p:txBody>
      </p:sp>
    </p:spTree>
    <p:extLst>
      <p:ext uri="{BB962C8B-B14F-4D97-AF65-F5344CB8AC3E}">
        <p14:creationId xmlns:p14="http://schemas.microsoft.com/office/powerpoint/2010/main" val="3042596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Postdoc experience with data</a:t>
            </a:r>
            <a:endParaRPr lang="en-US" dirty="0"/>
          </a:p>
        </p:txBody>
      </p:sp>
      <p:pic>
        <p:nvPicPr>
          <p:cNvPr id="6" name="Picture 5"/>
          <p:cNvPicPr>
            <a:picLocks noChangeAspect="1"/>
          </p:cNvPicPr>
          <p:nvPr/>
        </p:nvPicPr>
        <p:blipFill>
          <a:blip r:embed="rId3"/>
          <a:stretch>
            <a:fillRect/>
          </a:stretch>
        </p:blipFill>
        <p:spPr>
          <a:xfrm>
            <a:off x="332969" y="4625992"/>
            <a:ext cx="8531352" cy="2115386"/>
          </a:xfrm>
          <a:prstGeom prst="rect">
            <a:avLst/>
          </a:prstGeom>
        </p:spPr>
      </p:pic>
      <p:sp>
        <p:nvSpPr>
          <p:cNvPr id="8" name="TextBox 7"/>
          <p:cNvSpPr txBox="1"/>
          <p:nvPr/>
        </p:nvSpPr>
        <p:spPr>
          <a:xfrm>
            <a:off x="1464738" y="1963838"/>
            <a:ext cx="6818994" cy="1938992"/>
          </a:xfrm>
          <a:prstGeom prst="rect">
            <a:avLst/>
          </a:prstGeom>
          <a:noFill/>
        </p:spPr>
        <p:txBody>
          <a:bodyPr wrap="none" rtlCol="0">
            <a:spAutoFit/>
          </a:bodyPr>
          <a:lstStyle/>
          <a:p>
            <a:r>
              <a:rPr lang="en-US" sz="2400" dirty="0" smtClean="0">
                <a:solidFill>
                  <a:srgbClr val="FF0000"/>
                </a:solidFill>
              </a:rPr>
              <a:t>2003-2008 Cumulative sequencing in PhD = 2000 </a:t>
            </a:r>
            <a:r>
              <a:rPr lang="en-US" sz="2400" dirty="0" err="1" smtClean="0">
                <a:solidFill>
                  <a:srgbClr val="FF0000"/>
                </a:solidFill>
              </a:rPr>
              <a:t>bp</a:t>
            </a:r>
            <a:endParaRPr lang="en-US" sz="2400" dirty="0" smtClean="0">
              <a:solidFill>
                <a:srgbClr val="FF0000"/>
              </a:solidFill>
            </a:endParaRPr>
          </a:p>
          <a:p>
            <a:r>
              <a:rPr lang="en-US" sz="2400" dirty="0" smtClean="0">
                <a:solidFill>
                  <a:srgbClr val="FF0000"/>
                </a:solidFill>
              </a:rPr>
              <a:t>2008-2009 Postdoc Year 1 = 50 </a:t>
            </a:r>
            <a:r>
              <a:rPr lang="en-US" sz="2400" dirty="0" err="1" smtClean="0">
                <a:solidFill>
                  <a:srgbClr val="FF0000"/>
                </a:solidFill>
              </a:rPr>
              <a:t>Gbp</a:t>
            </a:r>
            <a:endParaRPr lang="en-US" sz="2400" dirty="0" smtClean="0">
              <a:solidFill>
                <a:srgbClr val="FF0000"/>
              </a:solidFill>
            </a:endParaRPr>
          </a:p>
          <a:p>
            <a:r>
              <a:rPr lang="en-US" sz="2400" dirty="0" smtClean="0">
                <a:solidFill>
                  <a:srgbClr val="FF0000"/>
                </a:solidFill>
              </a:rPr>
              <a:t>2009-2010 Postdoc Year 2 = 450 </a:t>
            </a:r>
            <a:r>
              <a:rPr lang="en-US" sz="2400" dirty="0" err="1" smtClean="0">
                <a:solidFill>
                  <a:srgbClr val="FF0000"/>
                </a:solidFill>
              </a:rPr>
              <a:t>Gbp</a:t>
            </a:r>
            <a:endParaRPr lang="en-US" sz="2400" dirty="0" smtClean="0">
              <a:solidFill>
                <a:srgbClr val="FF0000"/>
              </a:solidFill>
            </a:endParaRPr>
          </a:p>
          <a:p>
            <a:pPr marL="457200" indent="-457200">
              <a:buAutoNum type="arabicPlain" startAt="2014"/>
            </a:pPr>
            <a:r>
              <a:rPr lang="en-US" sz="2400" dirty="0" smtClean="0">
                <a:solidFill>
                  <a:srgbClr val="FF0000"/>
                </a:solidFill>
              </a:rPr>
              <a:t> = 50 </a:t>
            </a:r>
            <a:r>
              <a:rPr lang="en-US" sz="2400" dirty="0" err="1" smtClean="0">
                <a:solidFill>
                  <a:srgbClr val="FF0000"/>
                </a:solidFill>
              </a:rPr>
              <a:t>Tbp</a:t>
            </a:r>
            <a:endParaRPr lang="en-US" sz="2400" dirty="0" smtClean="0">
              <a:solidFill>
                <a:srgbClr val="FF0000"/>
              </a:solidFill>
            </a:endParaRPr>
          </a:p>
          <a:p>
            <a:pPr marL="457200" indent="-457200">
              <a:buAutoNum type="arabicPlain" startAt="2014"/>
            </a:pPr>
            <a:r>
              <a:rPr lang="en-US" sz="2400" dirty="0" smtClean="0">
                <a:solidFill>
                  <a:srgbClr val="FF0000"/>
                </a:solidFill>
              </a:rPr>
              <a:t> = 500 </a:t>
            </a:r>
            <a:r>
              <a:rPr lang="en-US" sz="2400" dirty="0" err="1" smtClean="0">
                <a:solidFill>
                  <a:srgbClr val="FF0000"/>
                </a:solidFill>
              </a:rPr>
              <a:t>Tbp</a:t>
            </a:r>
            <a:r>
              <a:rPr lang="en-US" sz="2400" dirty="0" smtClean="0">
                <a:solidFill>
                  <a:srgbClr val="FF0000"/>
                </a:solidFill>
              </a:rPr>
              <a:t> budgeted</a:t>
            </a:r>
            <a:endParaRPr lang="en-US" sz="2400" dirty="0">
              <a:solidFill>
                <a:srgbClr val="FF0000"/>
              </a:solidFill>
            </a:endParaRPr>
          </a:p>
        </p:txBody>
      </p:sp>
    </p:spTree>
    <p:extLst>
      <p:ext uri="{BB962C8B-B14F-4D97-AF65-F5344CB8AC3E}">
        <p14:creationId xmlns:p14="http://schemas.microsoft.com/office/powerpoint/2010/main" val="10830087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1460500" y="1767609"/>
            <a:ext cx="6223000" cy="4025900"/>
          </a:xfrm>
          <a:prstGeom prst="rect">
            <a:avLst/>
          </a:prstGeom>
        </p:spPr>
      </p:pic>
    </p:spTree>
    <p:extLst>
      <p:ext uri="{BB962C8B-B14F-4D97-AF65-F5344CB8AC3E}">
        <p14:creationId xmlns:p14="http://schemas.microsoft.com/office/powerpoint/2010/main" val="299592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DIRT ON SOIL</a:t>
            </a:r>
            <a:endParaRPr lang="en-US" dirty="0"/>
          </a:p>
        </p:txBody>
      </p:sp>
      <p:pic>
        <p:nvPicPr>
          <p:cNvPr id="4" name="Picture 3"/>
          <p:cNvPicPr>
            <a:picLocks noChangeAspect="1"/>
          </p:cNvPicPr>
          <p:nvPr/>
        </p:nvPicPr>
        <p:blipFill>
          <a:blip r:embed="rId3"/>
          <a:stretch>
            <a:fillRect/>
          </a:stretch>
        </p:blipFill>
        <p:spPr>
          <a:xfrm>
            <a:off x="612648" y="2813326"/>
            <a:ext cx="4021989" cy="2968336"/>
          </a:xfrm>
          <a:prstGeom prst="rect">
            <a:avLst/>
          </a:prstGeom>
        </p:spPr>
      </p:pic>
      <p:sp>
        <p:nvSpPr>
          <p:cNvPr id="5" name="TextBox 4"/>
          <p:cNvSpPr txBox="1"/>
          <p:nvPr/>
        </p:nvSpPr>
        <p:spPr>
          <a:xfrm>
            <a:off x="1063588" y="5781662"/>
            <a:ext cx="3340140" cy="246221"/>
          </a:xfrm>
          <a:prstGeom prst="rect">
            <a:avLst/>
          </a:prstGeom>
          <a:noFill/>
        </p:spPr>
        <p:txBody>
          <a:bodyPr wrap="none" rtlCol="0">
            <a:spAutoFit/>
          </a:bodyPr>
          <a:lstStyle/>
          <a:p>
            <a:r>
              <a:rPr lang="en-US" sz="1000" dirty="0" smtClean="0"/>
              <a:t>Biodiversity in the dark, Wall et al., Nature Geoscience, 2010</a:t>
            </a:r>
            <a:endParaRPr lang="en-US" sz="1000" dirty="0"/>
          </a:p>
        </p:txBody>
      </p:sp>
      <p:pic>
        <p:nvPicPr>
          <p:cNvPr id="7" name="Picture 6"/>
          <p:cNvPicPr>
            <a:picLocks noChangeAspect="1"/>
          </p:cNvPicPr>
          <p:nvPr/>
        </p:nvPicPr>
        <p:blipFill>
          <a:blip r:embed="rId4"/>
          <a:stretch>
            <a:fillRect/>
          </a:stretch>
        </p:blipFill>
        <p:spPr>
          <a:xfrm>
            <a:off x="4634637" y="2813326"/>
            <a:ext cx="3617887" cy="2978726"/>
          </a:xfrm>
          <a:prstGeom prst="rect">
            <a:avLst/>
          </a:prstGeom>
        </p:spPr>
      </p:pic>
      <p:sp>
        <p:nvSpPr>
          <p:cNvPr id="8" name="TextBox 7"/>
          <p:cNvSpPr txBox="1"/>
          <p:nvPr/>
        </p:nvSpPr>
        <p:spPr>
          <a:xfrm>
            <a:off x="7239118" y="5796973"/>
            <a:ext cx="1013406" cy="246221"/>
          </a:xfrm>
          <a:prstGeom prst="rect">
            <a:avLst/>
          </a:prstGeom>
          <a:noFill/>
        </p:spPr>
        <p:txBody>
          <a:bodyPr wrap="none" rtlCol="0">
            <a:spAutoFit/>
          </a:bodyPr>
          <a:lstStyle/>
          <a:p>
            <a:r>
              <a:rPr lang="en-US" sz="1000" dirty="0" smtClean="0"/>
              <a:t>Jeremy Burgress </a:t>
            </a:r>
            <a:endParaRPr lang="en-US" sz="1000" dirty="0"/>
          </a:p>
        </p:txBody>
      </p:sp>
      <p:sp>
        <p:nvSpPr>
          <p:cNvPr id="9" name="TextBox 8"/>
          <p:cNvSpPr txBox="1"/>
          <p:nvPr/>
        </p:nvSpPr>
        <p:spPr>
          <a:xfrm>
            <a:off x="612648" y="2028733"/>
            <a:ext cx="4366775"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800" dirty="0" smtClean="0"/>
              <a:t>MAGNIFICENT BIODIVERSITY</a:t>
            </a:r>
            <a:endParaRPr lang="en-US" sz="2800" dirty="0"/>
          </a:p>
        </p:txBody>
      </p:sp>
    </p:spTree>
    <p:extLst>
      <p:ext uri="{BB962C8B-B14F-4D97-AF65-F5344CB8AC3E}">
        <p14:creationId xmlns:p14="http://schemas.microsoft.com/office/powerpoint/2010/main" val="26628295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DIRT ON SOIL</a:t>
            </a:r>
            <a:endParaRPr lang="en-US" dirty="0"/>
          </a:p>
        </p:txBody>
      </p:sp>
      <p:sp>
        <p:nvSpPr>
          <p:cNvPr id="9" name="TextBox 8"/>
          <p:cNvSpPr txBox="1"/>
          <p:nvPr/>
        </p:nvSpPr>
        <p:spPr>
          <a:xfrm>
            <a:off x="612648" y="2028733"/>
            <a:ext cx="3814140"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800" dirty="0" smtClean="0"/>
              <a:t>SPATIAL HETEROGENEITY</a:t>
            </a:r>
            <a:endParaRPr lang="en-US" sz="2800" dirty="0"/>
          </a:p>
        </p:txBody>
      </p:sp>
      <p:pic>
        <p:nvPicPr>
          <p:cNvPr id="6" name="Picture 5"/>
          <p:cNvPicPr>
            <a:picLocks noChangeAspect="1"/>
          </p:cNvPicPr>
          <p:nvPr/>
        </p:nvPicPr>
        <p:blipFill>
          <a:blip r:embed="rId3"/>
          <a:stretch>
            <a:fillRect/>
          </a:stretch>
        </p:blipFill>
        <p:spPr>
          <a:xfrm>
            <a:off x="355564" y="2813326"/>
            <a:ext cx="3313502" cy="2988779"/>
          </a:xfrm>
          <a:prstGeom prst="rect">
            <a:avLst/>
          </a:prstGeom>
        </p:spPr>
      </p:pic>
      <p:sp>
        <p:nvSpPr>
          <p:cNvPr id="10" name="Rectangle 9"/>
          <p:cNvSpPr/>
          <p:nvPr/>
        </p:nvSpPr>
        <p:spPr>
          <a:xfrm>
            <a:off x="2624690" y="5614920"/>
            <a:ext cx="1044376" cy="215444"/>
          </a:xfrm>
          <a:prstGeom prst="rect">
            <a:avLst/>
          </a:prstGeom>
        </p:spPr>
        <p:txBody>
          <a:bodyPr wrap="none">
            <a:spAutoFit/>
          </a:bodyPr>
          <a:lstStyle/>
          <a:p>
            <a:r>
              <a:rPr lang="en-US" sz="800" dirty="0" smtClean="0"/>
              <a:t>http://www.fao.org/</a:t>
            </a:r>
            <a:endParaRPr lang="en-US" sz="800" dirty="0"/>
          </a:p>
        </p:txBody>
      </p:sp>
      <p:pic>
        <p:nvPicPr>
          <p:cNvPr id="11" name="Picture 10"/>
          <p:cNvPicPr>
            <a:picLocks noChangeAspect="1"/>
          </p:cNvPicPr>
          <p:nvPr/>
        </p:nvPicPr>
        <p:blipFill>
          <a:blip r:embed="rId4"/>
          <a:stretch>
            <a:fillRect/>
          </a:stretch>
        </p:blipFill>
        <p:spPr>
          <a:xfrm>
            <a:off x="4216833" y="2813326"/>
            <a:ext cx="4927167" cy="2801594"/>
          </a:xfrm>
          <a:prstGeom prst="rect">
            <a:avLst/>
          </a:prstGeom>
        </p:spPr>
      </p:pic>
      <p:sp>
        <p:nvSpPr>
          <p:cNvPr id="12" name="Rectangle 11"/>
          <p:cNvSpPr/>
          <p:nvPr/>
        </p:nvSpPr>
        <p:spPr>
          <a:xfrm>
            <a:off x="8153675" y="5614920"/>
            <a:ext cx="990325" cy="215444"/>
          </a:xfrm>
          <a:prstGeom prst="rect">
            <a:avLst/>
          </a:prstGeom>
        </p:spPr>
        <p:txBody>
          <a:bodyPr wrap="none">
            <a:spAutoFit/>
          </a:bodyPr>
          <a:lstStyle/>
          <a:p>
            <a:r>
              <a:rPr lang="en-US" sz="800" dirty="0" smtClean="0"/>
              <a:t>www.cnr.uidaho.edu</a:t>
            </a:r>
            <a:endParaRPr lang="en-US" sz="800" dirty="0"/>
          </a:p>
        </p:txBody>
      </p:sp>
    </p:spTree>
    <p:extLst>
      <p:ext uri="{BB962C8B-B14F-4D97-AF65-F5344CB8AC3E}">
        <p14:creationId xmlns:p14="http://schemas.microsoft.com/office/powerpoint/2010/main" val="419095814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DIRT ON SOIL</a:t>
            </a:r>
            <a:endParaRPr lang="en-US" dirty="0"/>
          </a:p>
        </p:txBody>
      </p:sp>
      <p:sp>
        <p:nvSpPr>
          <p:cNvPr id="9" name="TextBox 8"/>
          <p:cNvSpPr txBox="1"/>
          <p:nvPr/>
        </p:nvSpPr>
        <p:spPr>
          <a:xfrm>
            <a:off x="612648" y="2028733"/>
            <a:ext cx="1617801"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800" dirty="0" smtClean="0"/>
              <a:t>DYNAMIC</a:t>
            </a:r>
            <a:endParaRPr lang="en-US" sz="2800" dirty="0"/>
          </a:p>
        </p:txBody>
      </p:sp>
      <p:pic>
        <p:nvPicPr>
          <p:cNvPr id="3" name="Picture 2"/>
          <p:cNvPicPr>
            <a:picLocks noChangeAspect="1"/>
          </p:cNvPicPr>
          <p:nvPr/>
        </p:nvPicPr>
        <p:blipFill>
          <a:blip r:embed="rId3"/>
          <a:stretch>
            <a:fillRect/>
          </a:stretch>
        </p:blipFill>
        <p:spPr>
          <a:xfrm>
            <a:off x="4700610" y="2760759"/>
            <a:ext cx="4065438" cy="2696974"/>
          </a:xfrm>
          <a:prstGeom prst="rect">
            <a:avLst/>
          </a:prstGeom>
        </p:spPr>
      </p:pic>
      <p:pic>
        <p:nvPicPr>
          <p:cNvPr id="4" name="Picture 3"/>
          <p:cNvPicPr>
            <a:picLocks noChangeAspect="1"/>
          </p:cNvPicPr>
          <p:nvPr/>
        </p:nvPicPr>
        <p:blipFill>
          <a:blip r:embed="rId4"/>
          <a:stretch>
            <a:fillRect/>
          </a:stretch>
        </p:blipFill>
        <p:spPr>
          <a:xfrm>
            <a:off x="612648" y="2760759"/>
            <a:ext cx="3611655" cy="2712941"/>
          </a:xfrm>
          <a:prstGeom prst="rect">
            <a:avLst/>
          </a:prstGeom>
        </p:spPr>
      </p:pic>
    </p:spTree>
    <p:extLst>
      <p:ext uri="{BB962C8B-B14F-4D97-AF65-F5344CB8AC3E}">
        <p14:creationId xmlns:p14="http://schemas.microsoft.com/office/powerpoint/2010/main" val="25458714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DIRT ON SOIL</a:t>
            </a:r>
            <a:endParaRPr lang="en-US" dirty="0"/>
          </a:p>
        </p:txBody>
      </p:sp>
      <p:sp>
        <p:nvSpPr>
          <p:cNvPr id="9" name="TextBox 8"/>
          <p:cNvSpPr txBox="1"/>
          <p:nvPr/>
        </p:nvSpPr>
        <p:spPr>
          <a:xfrm>
            <a:off x="220931" y="2248006"/>
            <a:ext cx="8703875"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800" dirty="0" smtClean="0"/>
              <a:t>INTERACTIONS:  BIOTIC, ABIOTIC, ABOVE, BELOW, SCALES</a:t>
            </a:r>
            <a:endParaRPr lang="en-US" sz="2800" dirty="0"/>
          </a:p>
        </p:txBody>
      </p:sp>
      <p:pic>
        <p:nvPicPr>
          <p:cNvPr id="6" name="Picture 5"/>
          <p:cNvPicPr>
            <a:picLocks noChangeAspect="1"/>
          </p:cNvPicPr>
          <p:nvPr/>
        </p:nvPicPr>
        <p:blipFill>
          <a:blip r:embed="rId3"/>
          <a:stretch>
            <a:fillRect/>
          </a:stretch>
        </p:blipFill>
        <p:spPr>
          <a:xfrm>
            <a:off x="405714" y="2791875"/>
            <a:ext cx="8738286" cy="3583160"/>
          </a:xfrm>
          <a:prstGeom prst="rect">
            <a:avLst/>
          </a:prstGeom>
        </p:spPr>
      </p:pic>
      <p:sp>
        <p:nvSpPr>
          <p:cNvPr id="5" name="TextBox 4"/>
          <p:cNvSpPr txBox="1"/>
          <p:nvPr/>
        </p:nvSpPr>
        <p:spPr>
          <a:xfrm>
            <a:off x="6704216" y="6169463"/>
            <a:ext cx="2061832" cy="215444"/>
          </a:xfrm>
          <a:prstGeom prst="rect">
            <a:avLst/>
          </a:prstGeom>
          <a:noFill/>
        </p:spPr>
        <p:txBody>
          <a:bodyPr wrap="none" rtlCol="0">
            <a:spAutoFit/>
          </a:bodyPr>
          <a:lstStyle/>
          <a:p>
            <a:r>
              <a:rPr lang="en-US" sz="800" dirty="0" smtClean="0"/>
              <a:t>Philippot, 2013, Nature Reviews Microbiology</a:t>
            </a:r>
            <a:endParaRPr lang="en-US" sz="800" dirty="0"/>
          </a:p>
        </p:txBody>
      </p:sp>
    </p:spTree>
    <p:extLst>
      <p:ext uri="{BB962C8B-B14F-4D97-AF65-F5344CB8AC3E}">
        <p14:creationId xmlns:p14="http://schemas.microsoft.com/office/powerpoint/2010/main" val="8116109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fontScale="77500" lnSpcReduction="20000"/>
          </a:bodyPr>
          <a:lstStyle/>
          <a:p>
            <a:pPr marL="571500" indent="-571500">
              <a:buAutoNum type="romanUcPeriod"/>
            </a:pPr>
            <a:r>
              <a:rPr lang="en-US" dirty="0" smtClean="0"/>
              <a:t>Methods to tackle </a:t>
            </a:r>
            <a:r>
              <a:rPr lang="en-US" dirty="0" err="1" smtClean="0"/>
              <a:t>metagenomic</a:t>
            </a:r>
            <a:r>
              <a:rPr lang="en-US" dirty="0" smtClean="0"/>
              <a:t> datasets</a:t>
            </a:r>
          </a:p>
          <a:p>
            <a:r>
              <a:rPr lang="en-US" dirty="0"/>
              <a:t>	</a:t>
            </a:r>
            <a:r>
              <a:rPr lang="en-US" dirty="0" smtClean="0"/>
              <a:t>Computational</a:t>
            </a:r>
          </a:p>
          <a:p>
            <a:r>
              <a:rPr lang="en-US" dirty="0"/>
              <a:t>	</a:t>
            </a:r>
            <a:r>
              <a:rPr lang="en-US" dirty="0" smtClean="0"/>
              <a:t>Experimental</a:t>
            </a:r>
          </a:p>
          <a:p>
            <a:pPr lvl="1" indent="0"/>
            <a:endParaRPr lang="en-US" dirty="0" smtClean="0"/>
          </a:p>
          <a:p>
            <a:pPr marL="571500" indent="-571500">
              <a:buAutoNum type="romanUcPeriod"/>
            </a:pPr>
            <a:r>
              <a:rPr lang="en-US" dirty="0" smtClean="0"/>
              <a:t>Bottlenecks for microbiologists</a:t>
            </a:r>
            <a:endParaRPr lang="en-US" dirty="0"/>
          </a:p>
        </p:txBody>
      </p:sp>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34507854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Tackling Soil Biodiversity</a:t>
            </a:r>
            <a:endParaRPr lang="en-US" dirty="0"/>
          </a:p>
        </p:txBody>
      </p:sp>
      <p:pic>
        <p:nvPicPr>
          <p:cNvPr id="7" name="Picture 6"/>
          <p:cNvPicPr>
            <a:picLocks noChangeAspect="1"/>
          </p:cNvPicPr>
          <p:nvPr/>
        </p:nvPicPr>
        <p:blipFill>
          <a:blip r:embed="rId3"/>
          <a:stretch>
            <a:fillRect/>
          </a:stretch>
        </p:blipFill>
        <p:spPr>
          <a:xfrm>
            <a:off x="196273" y="1539453"/>
            <a:ext cx="8716818" cy="5064631"/>
          </a:xfrm>
          <a:prstGeom prst="rect">
            <a:avLst/>
          </a:prstGeom>
        </p:spPr>
      </p:pic>
      <p:sp>
        <p:nvSpPr>
          <p:cNvPr id="8" name="TextBox 7"/>
          <p:cNvSpPr txBox="1"/>
          <p:nvPr/>
        </p:nvSpPr>
        <p:spPr>
          <a:xfrm>
            <a:off x="7804139" y="6604084"/>
            <a:ext cx="1339861" cy="253916"/>
          </a:xfrm>
          <a:prstGeom prst="rect">
            <a:avLst/>
          </a:prstGeom>
          <a:noFill/>
        </p:spPr>
        <p:txBody>
          <a:bodyPr wrap="none" rtlCol="0">
            <a:spAutoFit/>
          </a:bodyPr>
          <a:lstStyle/>
          <a:p>
            <a:r>
              <a:rPr lang="en-US" sz="1050" dirty="0" smtClean="0"/>
              <a:t>Source:  Chuck Haney</a:t>
            </a:r>
            <a:endParaRPr lang="en-US" sz="1050" dirty="0"/>
          </a:p>
        </p:txBody>
      </p:sp>
      <p:sp>
        <p:nvSpPr>
          <p:cNvPr id="3" name="TextBox 2"/>
          <p:cNvSpPr txBox="1"/>
          <p:nvPr/>
        </p:nvSpPr>
        <p:spPr>
          <a:xfrm>
            <a:off x="392349" y="5734650"/>
            <a:ext cx="6034036" cy="646331"/>
          </a:xfrm>
          <a:prstGeom prst="rect">
            <a:avLst/>
          </a:prstGeom>
          <a:noFill/>
        </p:spPr>
        <p:txBody>
          <a:bodyPr wrap="none" rtlCol="0">
            <a:spAutoFit/>
          </a:bodyPr>
          <a:lstStyle/>
          <a:p>
            <a:r>
              <a:rPr lang="en-US" dirty="0" smtClean="0">
                <a:solidFill>
                  <a:schemeClr val="bg1"/>
                </a:solidFill>
              </a:rPr>
              <a:t>C. Titus Brown, James </a:t>
            </a:r>
            <a:r>
              <a:rPr lang="en-US" dirty="0" err="1" smtClean="0">
                <a:solidFill>
                  <a:schemeClr val="bg1"/>
                </a:solidFill>
              </a:rPr>
              <a:t>Tiedje</a:t>
            </a:r>
            <a:r>
              <a:rPr lang="en-US" dirty="0" smtClean="0">
                <a:solidFill>
                  <a:schemeClr val="bg1"/>
                </a:solidFill>
              </a:rPr>
              <a:t>, </a:t>
            </a:r>
            <a:r>
              <a:rPr lang="en-US" dirty="0" err="1" smtClean="0">
                <a:solidFill>
                  <a:schemeClr val="bg1"/>
                </a:solidFill>
              </a:rPr>
              <a:t>Qingpeng</a:t>
            </a:r>
            <a:r>
              <a:rPr lang="en-US" dirty="0" smtClean="0">
                <a:solidFill>
                  <a:schemeClr val="bg1"/>
                </a:solidFill>
              </a:rPr>
              <a:t> Zhang, Jason Pell (MSU)</a:t>
            </a:r>
          </a:p>
          <a:p>
            <a:r>
              <a:rPr lang="en-US" dirty="0" smtClean="0">
                <a:solidFill>
                  <a:schemeClr val="bg1"/>
                </a:solidFill>
              </a:rPr>
              <a:t>Janet </a:t>
            </a:r>
            <a:r>
              <a:rPr lang="en-US" dirty="0" err="1" smtClean="0">
                <a:solidFill>
                  <a:schemeClr val="bg1"/>
                </a:solidFill>
              </a:rPr>
              <a:t>Jansson</a:t>
            </a:r>
            <a:r>
              <a:rPr lang="en-US" dirty="0" smtClean="0">
                <a:solidFill>
                  <a:schemeClr val="bg1"/>
                </a:solidFill>
              </a:rPr>
              <a:t>, Susannah </a:t>
            </a:r>
            <a:r>
              <a:rPr lang="en-US" dirty="0" err="1" smtClean="0">
                <a:solidFill>
                  <a:schemeClr val="bg1"/>
                </a:solidFill>
              </a:rPr>
              <a:t>Tringe</a:t>
            </a:r>
            <a:r>
              <a:rPr lang="en-US" dirty="0" smtClean="0">
                <a:solidFill>
                  <a:schemeClr val="bg1"/>
                </a:solidFill>
              </a:rPr>
              <a:t> (JGI)</a:t>
            </a:r>
            <a:endParaRPr lang="en-US" dirty="0">
              <a:solidFill>
                <a:schemeClr val="bg1"/>
              </a:solidFill>
            </a:endParaRPr>
          </a:p>
        </p:txBody>
      </p:sp>
    </p:spTree>
    <p:extLst>
      <p:ext uri="{BB962C8B-B14F-4D97-AF65-F5344CB8AC3E}">
        <p14:creationId xmlns:p14="http://schemas.microsoft.com/office/powerpoint/2010/main" val="25145266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p:txBody>
          <a:bodyPr/>
          <a:lstStyle/>
          <a:p>
            <a:endParaRPr lang="en-US"/>
          </a:p>
        </p:txBody>
      </p:sp>
      <p:sp>
        <p:nvSpPr>
          <p:cNvPr id="6" name="Title 5"/>
          <p:cNvSpPr>
            <a:spLocks noGrp="1"/>
          </p:cNvSpPr>
          <p:nvPr>
            <p:ph type="title"/>
          </p:nvPr>
        </p:nvSpPr>
        <p:spPr/>
        <p:txBody>
          <a:bodyPr>
            <a:normAutofit fontScale="90000"/>
          </a:bodyPr>
          <a:lstStyle/>
          <a:p>
            <a:r>
              <a:rPr lang="en-US" dirty="0" smtClean="0"/>
              <a:t>A Slight Digression:  Decisions for the new microbial ecologist</a:t>
            </a:r>
            <a:endParaRPr lang="en-US" dirty="0"/>
          </a:p>
        </p:txBody>
      </p:sp>
      <p:pic>
        <p:nvPicPr>
          <p:cNvPr id="13" name="Picture 12"/>
          <p:cNvPicPr>
            <a:picLocks noChangeAspect="1"/>
          </p:cNvPicPr>
          <p:nvPr/>
        </p:nvPicPr>
        <p:blipFill>
          <a:blip r:embed="rId2"/>
          <a:stretch>
            <a:fillRect/>
          </a:stretch>
        </p:blipFill>
        <p:spPr>
          <a:xfrm>
            <a:off x="2932546" y="564679"/>
            <a:ext cx="4716317" cy="3430049"/>
          </a:xfrm>
          <a:prstGeom prst="rect">
            <a:avLst/>
          </a:prstGeom>
        </p:spPr>
      </p:pic>
    </p:spTree>
    <p:extLst>
      <p:ext uri="{BB962C8B-B14F-4D97-AF65-F5344CB8AC3E}">
        <p14:creationId xmlns:p14="http://schemas.microsoft.com/office/powerpoint/2010/main" val="2026766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38868"/>
            <a:ext cx="9144000" cy="4019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idx="4294967295"/>
          </p:nvPr>
        </p:nvSpPr>
        <p:spPr>
          <a:xfrm>
            <a:off x="5862638" y="203200"/>
            <a:ext cx="3281362" cy="484188"/>
          </a:xfrm>
        </p:spPr>
        <p:txBody>
          <a:bodyPr>
            <a:noAutofit/>
          </a:bodyPr>
          <a:lstStyle/>
          <a:p>
            <a:pPr algn="r"/>
            <a:r>
              <a:rPr lang="en-US" sz="3200" dirty="0" smtClean="0"/>
              <a:t>Getting the most out of your data</a:t>
            </a:r>
            <a:endParaRPr lang="en-US" sz="3200" dirty="0"/>
          </a:p>
        </p:txBody>
      </p:sp>
      <p:sp>
        <p:nvSpPr>
          <p:cNvPr id="5" name="Oval 4"/>
          <p:cNvSpPr/>
          <p:nvPr/>
        </p:nvSpPr>
        <p:spPr>
          <a:xfrm>
            <a:off x="2347428" y="445389"/>
            <a:ext cx="2210229" cy="7258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Complex Samples</a:t>
            </a:r>
            <a:endParaRPr lang="en-US" dirty="0"/>
          </a:p>
        </p:txBody>
      </p:sp>
      <p:sp>
        <p:nvSpPr>
          <p:cNvPr id="8" name="Rectangle 7"/>
          <p:cNvSpPr/>
          <p:nvPr/>
        </p:nvSpPr>
        <p:spPr>
          <a:xfrm>
            <a:off x="261811" y="1666054"/>
            <a:ext cx="2066420" cy="8082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16S </a:t>
            </a:r>
            <a:r>
              <a:rPr lang="en-US" dirty="0" err="1" smtClean="0"/>
              <a:t>rRNA</a:t>
            </a:r>
            <a:r>
              <a:rPr lang="en-US" dirty="0" smtClean="0"/>
              <a:t> </a:t>
            </a:r>
            <a:r>
              <a:rPr lang="en-US" dirty="0" err="1" smtClean="0"/>
              <a:t>amplicon</a:t>
            </a:r>
            <a:r>
              <a:rPr lang="en-US" dirty="0" smtClean="0"/>
              <a:t> sequencing</a:t>
            </a:r>
            <a:endParaRPr lang="en-US" dirty="0"/>
          </a:p>
        </p:txBody>
      </p:sp>
      <p:sp>
        <p:nvSpPr>
          <p:cNvPr id="21" name="TextBox 20"/>
          <p:cNvSpPr txBox="1"/>
          <p:nvPr/>
        </p:nvSpPr>
        <p:spPr>
          <a:xfrm>
            <a:off x="2328232" y="1488254"/>
            <a:ext cx="2036452" cy="2862323"/>
          </a:xfrm>
          <a:prstGeom prst="rect">
            <a:avLst/>
          </a:prstGeom>
          <a:noFill/>
        </p:spPr>
        <p:txBody>
          <a:bodyPr wrap="square" rtlCol="0">
            <a:spAutoFit/>
          </a:bodyPr>
          <a:lstStyle/>
          <a:p>
            <a:r>
              <a:rPr lang="en-US" u="sng" dirty="0" smtClean="0"/>
              <a:t>Pros:</a:t>
            </a:r>
            <a:r>
              <a:rPr lang="en-US" dirty="0" smtClean="0"/>
              <a:t> </a:t>
            </a:r>
          </a:p>
          <a:p>
            <a:pPr marL="228600" indent="-228600">
              <a:buFont typeface="+mj-lt"/>
              <a:buAutoNum type="arabicParenR"/>
            </a:pPr>
            <a:r>
              <a:rPr lang="en-US" dirty="0"/>
              <a:t>C</a:t>
            </a:r>
            <a:r>
              <a:rPr lang="en-US" dirty="0" smtClean="0"/>
              <a:t>ommonly used approach</a:t>
            </a:r>
          </a:p>
          <a:p>
            <a:pPr marL="228600" indent="-228600">
              <a:buFont typeface="+mj-lt"/>
              <a:buAutoNum type="arabicParenR"/>
            </a:pPr>
            <a:r>
              <a:rPr lang="en-US" dirty="0" smtClean="0"/>
              <a:t>Deep characterization</a:t>
            </a:r>
          </a:p>
          <a:p>
            <a:r>
              <a:rPr lang="en-US" u="sng" dirty="0" smtClean="0"/>
              <a:t>Cons:</a:t>
            </a:r>
            <a:r>
              <a:rPr lang="en-US" dirty="0" smtClean="0"/>
              <a:t> </a:t>
            </a:r>
          </a:p>
          <a:p>
            <a:pPr marL="228600" indent="-228600">
              <a:buFont typeface="+mj-lt"/>
              <a:buAutoNum type="arabicParenR"/>
            </a:pPr>
            <a:r>
              <a:rPr lang="en-US" dirty="0"/>
              <a:t>Limited knowledge</a:t>
            </a:r>
          </a:p>
          <a:p>
            <a:pPr marL="228600" indent="-228600">
              <a:buFont typeface="+mj-lt"/>
              <a:buAutoNum type="arabicParenR"/>
            </a:pPr>
            <a:r>
              <a:rPr lang="en-US" dirty="0" smtClean="0"/>
              <a:t>Resolution remains low</a:t>
            </a:r>
          </a:p>
        </p:txBody>
      </p:sp>
      <p:cxnSp>
        <p:nvCxnSpPr>
          <p:cNvPr id="7" name="Straight Arrow Connector 6"/>
          <p:cNvCxnSpPr>
            <a:stCxn id="5" idx="4"/>
            <a:endCxn id="8" idx="0"/>
          </p:cNvCxnSpPr>
          <p:nvPr/>
        </p:nvCxnSpPr>
        <p:spPr>
          <a:xfrm flipH="1">
            <a:off x="1295021" y="1171190"/>
            <a:ext cx="2157522" cy="494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376366" y="801858"/>
            <a:ext cx="2573591" cy="369332"/>
          </a:xfrm>
          <a:prstGeom prst="rect">
            <a:avLst/>
          </a:prstGeom>
          <a:noFill/>
        </p:spPr>
        <p:txBody>
          <a:bodyPr wrap="none" rtlCol="0">
            <a:spAutoFit/>
          </a:bodyPr>
          <a:lstStyle/>
          <a:p>
            <a:r>
              <a:rPr lang="en-US" b="1" i="1" dirty="0" smtClean="0">
                <a:solidFill>
                  <a:srgbClr val="660066"/>
                </a:solidFill>
              </a:rPr>
              <a:t>ID, Abundance, Function</a:t>
            </a:r>
            <a:endParaRPr lang="en-US" b="1" i="1" dirty="0">
              <a:solidFill>
                <a:srgbClr val="660066"/>
              </a:solidFill>
            </a:endParaRPr>
          </a:p>
        </p:txBody>
      </p:sp>
      <p:sp>
        <p:nvSpPr>
          <p:cNvPr id="13" name="TextBox 12"/>
          <p:cNvSpPr txBox="1"/>
          <p:nvPr/>
        </p:nvSpPr>
        <p:spPr>
          <a:xfrm>
            <a:off x="129488" y="6404338"/>
            <a:ext cx="1381433" cy="369332"/>
          </a:xfrm>
          <a:prstGeom prst="rect">
            <a:avLst/>
          </a:prstGeom>
          <a:noFill/>
        </p:spPr>
        <p:txBody>
          <a:bodyPr wrap="none" rtlCol="0">
            <a:spAutoFit/>
          </a:bodyPr>
          <a:lstStyle/>
          <a:p>
            <a:r>
              <a:rPr lang="en-US" dirty="0" smtClean="0"/>
              <a:t>Patrick Chain</a:t>
            </a:r>
          </a:p>
        </p:txBody>
      </p:sp>
    </p:spTree>
    <p:extLst>
      <p:ext uri="{BB962C8B-B14F-4D97-AF65-F5344CB8AC3E}">
        <p14:creationId xmlns:p14="http://schemas.microsoft.com/office/powerpoint/2010/main" val="10231746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lstStyle/>
          <a:p>
            <a:endParaRPr lang="en-US"/>
          </a:p>
        </p:txBody>
      </p:sp>
      <p:sp>
        <p:nvSpPr>
          <p:cNvPr id="4" name="Title 3"/>
          <p:cNvSpPr>
            <a:spLocks noGrp="1"/>
          </p:cNvSpPr>
          <p:nvPr>
            <p:ph type="title"/>
          </p:nvPr>
        </p:nvSpPr>
        <p:spPr/>
        <p:txBody>
          <a:bodyPr/>
          <a:lstStyle/>
          <a:p>
            <a:r>
              <a:rPr lang="en-US" dirty="0" smtClean="0"/>
              <a:t>HOW DID WE GET HERE</a:t>
            </a:r>
            <a:endParaRPr lang="en-US" dirty="0"/>
          </a:p>
        </p:txBody>
      </p:sp>
      <p:pic>
        <p:nvPicPr>
          <p:cNvPr id="7" name="Picture 6"/>
          <p:cNvPicPr>
            <a:picLocks noChangeAspect="1"/>
          </p:cNvPicPr>
          <p:nvPr/>
        </p:nvPicPr>
        <p:blipFill>
          <a:blip r:embed="rId2"/>
          <a:stretch>
            <a:fillRect/>
          </a:stretch>
        </p:blipFill>
        <p:spPr>
          <a:xfrm>
            <a:off x="2961308" y="538019"/>
            <a:ext cx="4375827" cy="3098800"/>
          </a:xfrm>
          <a:prstGeom prst="rect">
            <a:avLst/>
          </a:prstGeom>
        </p:spPr>
      </p:pic>
    </p:spTree>
    <p:extLst>
      <p:ext uri="{BB962C8B-B14F-4D97-AF65-F5344CB8AC3E}">
        <p14:creationId xmlns:p14="http://schemas.microsoft.com/office/powerpoint/2010/main" val="3315314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38868"/>
            <a:ext cx="9144000" cy="4019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u="sng" dirty="0"/>
              <a:t>Cons:</a:t>
            </a:r>
            <a:r>
              <a:rPr lang="en-US" dirty="0"/>
              <a:t> </a:t>
            </a:r>
          </a:p>
          <a:p>
            <a:pPr marL="228600" indent="-228600">
              <a:buAutoNum type="arabicParenR"/>
            </a:pPr>
            <a:r>
              <a:rPr lang="en-US" dirty="0"/>
              <a:t>Massive data (short + with errors)</a:t>
            </a:r>
          </a:p>
          <a:p>
            <a:pPr marL="228600" indent="-228600">
              <a:buAutoNum type="arabicParenR"/>
            </a:pPr>
            <a:r>
              <a:rPr lang="en-US" dirty="0"/>
              <a:t>Lack of specificity due to FPs from genomic redundancy</a:t>
            </a:r>
          </a:p>
          <a:p>
            <a:pPr marL="228600" indent="-228600">
              <a:buAutoNum type="arabicParenR"/>
            </a:pPr>
            <a:r>
              <a:rPr lang="en-US" dirty="0"/>
              <a:t>Difficult to detect novel genomes – must infer</a:t>
            </a:r>
          </a:p>
          <a:p>
            <a:pPr algn="ctr"/>
            <a:endParaRPr lang="en-US" dirty="0">
              <a:solidFill>
                <a:schemeClr val="tx1"/>
              </a:solidFill>
            </a:endParaRPr>
          </a:p>
        </p:txBody>
      </p:sp>
      <p:sp>
        <p:nvSpPr>
          <p:cNvPr id="2" name="Title 1"/>
          <p:cNvSpPr>
            <a:spLocks noGrp="1"/>
          </p:cNvSpPr>
          <p:nvPr>
            <p:ph type="title" idx="4294967295"/>
          </p:nvPr>
        </p:nvSpPr>
        <p:spPr>
          <a:xfrm>
            <a:off x="5862638" y="203200"/>
            <a:ext cx="3281362" cy="484188"/>
          </a:xfrm>
        </p:spPr>
        <p:txBody>
          <a:bodyPr>
            <a:noAutofit/>
          </a:bodyPr>
          <a:lstStyle/>
          <a:p>
            <a:pPr algn="r"/>
            <a:r>
              <a:rPr lang="en-US" sz="3200" dirty="0" smtClean="0"/>
              <a:t>Getting the most out of your data</a:t>
            </a:r>
            <a:endParaRPr lang="en-US" sz="3200" dirty="0"/>
          </a:p>
        </p:txBody>
      </p:sp>
      <p:sp>
        <p:nvSpPr>
          <p:cNvPr id="5" name="Oval 4"/>
          <p:cNvSpPr/>
          <p:nvPr/>
        </p:nvSpPr>
        <p:spPr>
          <a:xfrm>
            <a:off x="2347428" y="445389"/>
            <a:ext cx="2210229" cy="7258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Complex Samples</a:t>
            </a:r>
            <a:endParaRPr lang="en-US" dirty="0"/>
          </a:p>
        </p:txBody>
      </p:sp>
      <p:sp>
        <p:nvSpPr>
          <p:cNvPr id="8" name="Rectangle 7"/>
          <p:cNvSpPr/>
          <p:nvPr/>
        </p:nvSpPr>
        <p:spPr>
          <a:xfrm>
            <a:off x="261811" y="1666054"/>
            <a:ext cx="2066420" cy="8082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16S </a:t>
            </a:r>
            <a:r>
              <a:rPr lang="en-US" dirty="0" err="1" smtClean="0"/>
              <a:t>rRNA</a:t>
            </a:r>
            <a:r>
              <a:rPr lang="en-US" dirty="0" smtClean="0"/>
              <a:t> </a:t>
            </a:r>
            <a:r>
              <a:rPr lang="en-US" dirty="0" err="1" smtClean="0"/>
              <a:t>amplicon</a:t>
            </a:r>
            <a:r>
              <a:rPr lang="en-US" dirty="0" smtClean="0"/>
              <a:t> sequencing</a:t>
            </a:r>
            <a:endParaRPr lang="en-US" dirty="0"/>
          </a:p>
        </p:txBody>
      </p:sp>
      <p:sp>
        <p:nvSpPr>
          <p:cNvPr id="9" name="Rectangle 8"/>
          <p:cNvSpPr/>
          <p:nvPr/>
        </p:nvSpPr>
        <p:spPr>
          <a:xfrm>
            <a:off x="4364684" y="1666054"/>
            <a:ext cx="2066420" cy="8082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  Shotgun sequencing</a:t>
            </a:r>
            <a:endParaRPr lang="en-US" dirty="0"/>
          </a:p>
        </p:txBody>
      </p:sp>
      <p:cxnSp>
        <p:nvCxnSpPr>
          <p:cNvPr id="11" name="Straight Arrow Connector 10"/>
          <p:cNvCxnSpPr>
            <a:stCxn id="5" idx="4"/>
            <a:endCxn id="9" idx="0"/>
          </p:cNvCxnSpPr>
          <p:nvPr/>
        </p:nvCxnSpPr>
        <p:spPr>
          <a:xfrm>
            <a:off x="3452543" y="1171190"/>
            <a:ext cx="1945351" cy="494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328232" y="1488254"/>
            <a:ext cx="2036452" cy="1200329"/>
          </a:xfrm>
          <a:prstGeom prst="rect">
            <a:avLst/>
          </a:prstGeom>
          <a:noFill/>
        </p:spPr>
        <p:txBody>
          <a:bodyPr wrap="square" rtlCol="0">
            <a:spAutoFit/>
          </a:bodyPr>
          <a:lstStyle/>
          <a:p>
            <a:r>
              <a:rPr lang="en-US" sz="1200" u="sng" dirty="0" smtClean="0"/>
              <a:t>Pros:</a:t>
            </a:r>
            <a:r>
              <a:rPr lang="en-US" sz="1200" dirty="0" smtClean="0"/>
              <a:t> </a:t>
            </a:r>
          </a:p>
          <a:p>
            <a:pPr marL="228600" indent="-228600">
              <a:buFont typeface="+mj-lt"/>
              <a:buAutoNum type="arabicParenR"/>
            </a:pPr>
            <a:r>
              <a:rPr lang="en-US" sz="1200" dirty="0"/>
              <a:t>C</a:t>
            </a:r>
            <a:r>
              <a:rPr lang="en-US" sz="1200" dirty="0" smtClean="0"/>
              <a:t>ommonly used approach</a:t>
            </a:r>
          </a:p>
          <a:p>
            <a:pPr marL="228600" indent="-228600">
              <a:buFont typeface="+mj-lt"/>
              <a:buAutoNum type="arabicParenR"/>
            </a:pPr>
            <a:r>
              <a:rPr lang="en-US" sz="1200" dirty="0" smtClean="0"/>
              <a:t>Deep characterization</a:t>
            </a:r>
          </a:p>
          <a:p>
            <a:r>
              <a:rPr lang="en-US" sz="1200" u="sng" dirty="0" smtClean="0"/>
              <a:t>Cons:</a:t>
            </a:r>
            <a:r>
              <a:rPr lang="en-US" sz="1200" dirty="0" smtClean="0"/>
              <a:t> </a:t>
            </a:r>
          </a:p>
          <a:p>
            <a:pPr marL="228600" indent="-228600">
              <a:buFont typeface="+mj-lt"/>
              <a:buAutoNum type="arabicParenR"/>
            </a:pPr>
            <a:r>
              <a:rPr lang="en-US" sz="1200" dirty="0"/>
              <a:t>Limited knowledge</a:t>
            </a:r>
          </a:p>
          <a:p>
            <a:pPr marL="228600" indent="-228600">
              <a:buFont typeface="+mj-lt"/>
              <a:buAutoNum type="arabicParenR"/>
            </a:pPr>
            <a:r>
              <a:rPr lang="en-US" sz="1200" dirty="0" smtClean="0"/>
              <a:t>Resolution remains low</a:t>
            </a:r>
          </a:p>
        </p:txBody>
      </p:sp>
      <p:grpSp>
        <p:nvGrpSpPr>
          <p:cNvPr id="10" name="Group 9"/>
          <p:cNvGrpSpPr/>
          <p:nvPr/>
        </p:nvGrpSpPr>
        <p:grpSpPr>
          <a:xfrm>
            <a:off x="129488" y="2341708"/>
            <a:ext cx="8820469" cy="3863783"/>
            <a:chOff x="129488" y="2341708"/>
            <a:chExt cx="8820469" cy="3863783"/>
          </a:xfrm>
        </p:grpSpPr>
        <p:cxnSp>
          <p:nvCxnSpPr>
            <p:cNvPr id="18" name="Straight Arrow Connector 17"/>
            <p:cNvCxnSpPr>
              <a:stCxn id="9" idx="2"/>
              <a:endCxn id="17" idx="0"/>
            </p:cNvCxnSpPr>
            <p:nvPr/>
          </p:nvCxnSpPr>
          <p:spPr>
            <a:xfrm flipH="1">
              <a:off x="3524447" y="2474333"/>
              <a:ext cx="1873447" cy="676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28" idx="0"/>
            </p:cNvCxnSpPr>
            <p:nvPr/>
          </p:nvCxnSpPr>
          <p:spPr>
            <a:xfrm>
              <a:off x="5397894" y="2474333"/>
              <a:ext cx="552240" cy="676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491237" y="3150649"/>
              <a:ext cx="2066420" cy="808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Assembly based </a:t>
              </a:r>
              <a:endParaRPr lang="en-US" dirty="0"/>
            </a:p>
          </p:txBody>
        </p:sp>
        <p:sp>
          <p:nvSpPr>
            <p:cNvPr id="28" name="Rectangle 27"/>
            <p:cNvSpPr/>
            <p:nvPr/>
          </p:nvSpPr>
          <p:spPr>
            <a:xfrm>
              <a:off x="4916924" y="3150649"/>
              <a:ext cx="2066420" cy="808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Read-based </a:t>
              </a:r>
              <a:r>
                <a:rPr lang="en-US" dirty="0"/>
                <a:t>/ Mapping Methods</a:t>
              </a:r>
              <a:endParaRPr lang="en-US" dirty="0" smtClean="0"/>
            </a:p>
          </p:txBody>
        </p:sp>
        <p:sp>
          <p:nvSpPr>
            <p:cNvPr id="3" name="Rectangle 2"/>
            <p:cNvSpPr/>
            <p:nvPr/>
          </p:nvSpPr>
          <p:spPr>
            <a:xfrm>
              <a:off x="129488" y="3158503"/>
              <a:ext cx="2654201" cy="3046988"/>
            </a:xfrm>
            <a:prstGeom prst="rect">
              <a:avLst/>
            </a:prstGeom>
          </p:spPr>
          <p:txBody>
            <a:bodyPr wrap="square">
              <a:spAutoFit/>
            </a:bodyPr>
            <a:lstStyle/>
            <a:p>
              <a:r>
                <a:rPr lang="en-US" sz="1600" u="sng" dirty="0" smtClean="0"/>
                <a:t>Pros:</a:t>
              </a:r>
            </a:p>
            <a:p>
              <a:pPr marL="342900" indent="-342900">
                <a:buAutoNum type="arabicParenR"/>
              </a:pPr>
              <a:r>
                <a:rPr lang="en-US" sz="1600" dirty="0" smtClean="0"/>
                <a:t>Large </a:t>
              </a:r>
              <a:r>
                <a:rPr lang="en-US" sz="1600" dirty="0" err="1" smtClean="0"/>
                <a:t>contigs</a:t>
              </a:r>
              <a:endParaRPr lang="en-US" sz="1600" dirty="0" smtClean="0"/>
            </a:p>
            <a:p>
              <a:pPr marL="342900" indent="-342900">
                <a:buAutoNum type="arabicParenR"/>
              </a:pPr>
              <a:r>
                <a:rPr lang="en-US" sz="1600" dirty="0" smtClean="0"/>
                <a:t>Positional Information</a:t>
              </a:r>
            </a:p>
            <a:p>
              <a:pPr marL="342900" indent="-342900">
                <a:buAutoNum type="arabicParenR"/>
              </a:pPr>
              <a:r>
                <a:rPr lang="en-US" sz="1600" dirty="0" smtClean="0"/>
                <a:t>Most </a:t>
              </a:r>
              <a:r>
                <a:rPr lang="en-US" sz="1600" dirty="0"/>
                <a:t>direct method to identify novel orgs/genes</a:t>
              </a:r>
            </a:p>
            <a:p>
              <a:r>
                <a:rPr lang="en-US" sz="1600" u="sng" dirty="0" smtClean="0"/>
                <a:t>Cons:</a:t>
              </a:r>
              <a:endParaRPr lang="en-US" sz="1600" u="sng" dirty="0"/>
            </a:p>
            <a:p>
              <a:pPr marL="342900" indent="-342900">
                <a:buAutoNum type="arabicParenR"/>
              </a:pPr>
              <a:r>
                <a:rPr lang="en-US" sz="1600" dirty="0" smtClean="0"/>
                <a:t>Computational resource intensive</a:t>
              </a:r>
            </a:p>
            <a:p>
              <a:pPr marL="342900" indent="-342900">
                <a:buAutoNum type="arabicParenR"/>
              </a:pPr>
              <a:r>
                <a:rPr lang="en-US" sz="1600" dirty="0" smtClean="0"/>
                <a:t>Assembling difficulties</a:t>
              </a:r>
            </a:p>
            <a:p>
              <a:pPr marL="800100" lvl="1" indent="-342900">
                <a:buFont typeface="Arial"/>
                <a:buChar char="•"/>
              </a:pPr>
              <a:r>
                <a:rPr lang="en-US" sz="1600" dirty="0" smtClean="0"/>
                <a:t>Sequencing error</a:t>
              </a:r>
            </a:p>
            <a:p>
              <a:pPr marL="800100" lvl="1" indent="-342900">
                <a:buFont typeface="Arial"/>
                <a:buChar char="•"/>
              </a:pPr>
              <a:r>
                <a:rPr lang="en-US" sz="1600" dirty="0" smtClean="0"/>
                <a:t>genomic redundancy - chimeras</a:t>
              </a:r>
            </a:p>
          </p:txBody>
        </p:sp>
        <p:sp>
          <p:nvSpPr>
            <p:cNvPr id="29" name="TextBox 28"/>
            <p:cNvSpPr txBox="1"/>
            <p:nvPr/>
          </p:nvSpPr>
          <p:spPr>
            <a:xfrm>
              <a:off x="7192818" y="2341708"/>
              <a:ext cx="1757139" cy="2308324"/>
            </a:xfrm>
            <a:prstGeom prst="rect">
              <a:avLst/>
            </a:prstGeom>
            <a:noFill/>
          </p:spPr>
          <p:txBody>
            <a:bodyPr wrap="square" rtlCol="0">
              <a:spAutoFit/>
            </a:bodyPr>
            <a:lstStyle/>
            <a:p>
              <a:r>
                <a:rPr lang="en-US" sz="1600" u="sng" dirty="0" smtClean="0"/>
                <a:t>Pros:</a:t>
              </a:r>
              <a:r>
                <a:rPr lang="en-US" sz="1600" dirty="0" smtClean="0"/>
                <a:t> </a:t>
              </a:r>
            </a:p>
            <a:p>
              <a:pPr marL="228600" indent="-228600">
                <a:buAutoNum type="arabicParenR"/>
              </a:pPr>
              <a:r>
                <a:rPr lang="en-US" sz="1600" dirty="0" smtClean="0"/>
                <a:t>Massive data</a:t>
              </a:r>
            </a:p>
            <a:p>
              <a:pPr marL="228600" indent="-228600">
                <a:buAutoNum type="arabicParenR"/>
              </a:pPr>
              <a:r>
                <a:rPr lang="en-US" sz="1600" dirty="0"/>
                <a:t>Identity and </a:t>
              </a:r>
              <a:r>
                <a:rPr lang="en-US" sz="1600" dirty="0" smtClean="0"/>
                <a:t>abundance </a:t>
              </a:r>
              <a:r>
                <a:rPr lang="en-US" sz="1600" dirty="0"/>
                <a:t>answered </a:t>
              </a:r>
              <a:r>
                <a:rPr lang="en-US" sz="1600" dirty="0" smtClean="0"/>
                <a:t>simultaneously</a:t>
              </a:r>
            </a:p>
            <a:p>
              <a:pPr marL="228600" indent="-228600">
                <a:buAutoNum type="arabicParenR"/>
              </a:pPr>
              <a:r>
                <a:rPr lang="en-US" sz="1600" dirty="0" smtClean="0"/>
                <a:t>Look at all data**</a:t>
              </a:r>
            </a:p>
            <a:p>
              <a:endParaRPr lang="en-US" sz="1600" dirty="0"/>
            </a:p>
          </p:txBody>
        </p:sp>
      </p:grpSp>
      <p:cxnSp>
        <p:nvCxnSpPr>
          <p:cNvPr id="7" name="Straight Arrow Connector 6"/>
          <p:cNvCxnSpPr>
            <a:stCxn id="5" idx="4"/>
            <a:endCxn id="8" idx="0"/>
          </p:cNvCxnSpPr>
          <p:nvPr/>
        </p:nvCxnSpPr>
        <p:spPr>
          <a:xfrm flipH="1">
            <a:off x="1295021" y="1171190"/>
            <a:ext cx="2157522" cy="494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376366" y="801858"/>
            <a:ext cx="2573591" cy="369332"/>
          </a:xfrm>
          <a:prstGeom prst="rect">
            <a:avLst/>
          </a:prstGeom>
          <a:noFill/>
        </p:spPr>
        <p:txBody>
          <a:bodyPr wrap="none" rtlCol="0">
            <a:spAutoFit/>
          </a:bodyPr>
          <a:lstStyle/>
          <a:p>
            <a:r>
              <a:rPr lang="en-US" b="1" i="1" dirty="0" smtClean="0">
                <a:solidFill>
                  <a:srgbClr val="660066"/>
                </a:solidFill>
              </a:rPr>
              <a:t>ID, Abundance, Function</a:t>
            </a:r>
            <a:endParaRPr lang="en-US" b="1" i="1" dirty="0">
              <a:solidFill>
                <a:srgbClr val="660066"/>
              </a:solidFill>
            </a:endParaRPr>
          </a:p>
        </p:txBody>
      </p:sp>
      <p:sp>
        <p:nvSpPr>
          <p:cNvPr id="13" name="TextBox 12"/>
          <p:cNvSpPr txBox="1"/>
          <p:nvPr/>
        </p:nvSpPr>
        <p:spPr>
          <a:xfrm>
            <a:off x="129488" y="6404338"/>
            <a:ext cx="1381433" cy="369332"/>
          </a:xfrm>
          <a:prstGeom prst="rect">
            <a:avLst/>
          </a:prstGeom>
          <a:noFill/>
        </p:spPr>
        <p:txBody>
          <a:bodyPr wrap="none" rtlCol="0">
            <a:spAutoFit/>
          </a:bodyPr>
          <a:lstStyle/>
          <a:p>
            <a:r>
              <a:rPr lang="en-US" dirty="0" smtClean="0"/>
              <a:t>Patrick Chain</a:t>
            </a:r>
          </a:p>
        </p:txBody>
      </p:sp>
      <p:sp>
        <p:nvSpPr>
          <p:cNvPr id="12" name="Rectangle 11"/>
          <p:cNvSpPr/>
          <p:nvPr/>
        </p:nvSpPr>
        <p:spPr>
          <a:xfrm>
            <a:off x="4557657" y="4453514"/>
            <a:ext cx="4572000" cy="1323439"/>
          </a:xfrm>
          <a:prstGeom prst="rect">
            <a:avLst/>
          </a:prstGeom>
        </p:spPr>
        <p:txBody>
          <a:bodyPr>
            <a:spAutoFit/>
          </a:bodyPr>
          <a:lstStyle/>
          <a:p>
            <a:r>
              <a:rPr lang="en-US" sz="1600" u="sng" dirty="0"/>
              <a:t>Cons:</a:t>
            </a:r>
            <a:r>
              <a:rPr lang="en-US" sz="1600" dirty="0"/>
              <a:t> </a:t>
            </a:r>
          </a:p>
          <a:p>
            <a:pPr marL="228600" indent="-228600">
              <a:buAutoNum type="arabicParenR"/>
            </a:pPr>
            <a:r>
              <a:rPr lang="en-US" sz="1600" dirty="0"/>
              <a:t>Massive data (short + with errors)</a:t>
            </a:r>
          </a:p>
          <a:p>
            <a:pPr marL="228600" indent="-228600">
              <a:buAutoNum type="arabicParenR"/>
            </a:pPr>
            <a:r>
              <a:rPr lang="en-US" sz="1600" dirty="0"/>
              <a:t>Lack of specificity due to FPs from genomic redundancy</a:t>
            </a:r>
          </a:p>
          <a:p>
            <a:pPr marL="228600" indent="-228600">
              <a:buAutoNum type="arabicParenR"/>
            </a:pPr>
            <a:r>
              <a:rPr lang="en-US" sz="1600" dirty="0"/>
              <a:t>Difficult to detect novel genomes – must infer</a:t>
            </a:r>
          </a:p>
        </p:txBody>
      </p:sp>
    </p:spTree>
    <p:extLst>
      <p:ext uri="{BB962C8B-B14F-4D97-AF65-F5344CB8AC3E}">
        <p14:creationId xmlns:p14="http://schemas.microsoft.com/office/powerpoint/2010/main" val="3248829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38868"/>
            <a:ext cx="9144000" cy="4019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u="sng" dirty="0"/>
              <a:t>Cons:</a:t>
            </a:r>
            <a:r>
              <a:rPr lang="en-US" dirty="0"/>
              <a:t> </a:t>
            </a:r>
          </a:p>
          <a:p>
            <a:pPr marL="228600" indent="-228600">
              <a:buAutoNum type="arabicParenR"/>
            </a:pPr>
            <a:r>
              <a:rPr lang="en-US" dirty="0"/>
              <a:t>Massive data (short + with errors)</a:t>
            </a:r>
          </a:p>
          <a:p>
            <a:pPr marL="228600" indent="-228600">
              <a:buAutoNum type="arabicParenR"/>
            </a:pPr>
            <a:r>
              <a:rPr lang="en-US" dirty="0"/>
              <a:t>Lack of specificity due to FPs from genomic redundancy</a:t>
            </a:r>
          </a:p>
          <a:p>
            <a:pPr marL="228600" indent="-228600">
              <a:buAutoNum type="arabicParenR"/>
            </a:pPr>
            <a:r>
              <a:rPr lang="en-US" dirty="0"/>
              <a:t>Difficult to detect novel genomes – must infer</a:t>
            </a:r>
          </a:p>
          <a:p>
            <a:pPr algn="ctr"/>
            <a:endParaRPr lang="en-US" dirty="0">
              <a:solidFill>
                <a:schemeClr val="tx1"/>
              </a:solidFill>
            </a:endParaRPr>
          </a:p>
        </p:txBody>
      </p:sp>
      <p:sp>
        <p:nvSpPr>
          <p:cNvPr id="2" name="Title 1"/>
          <p:cNvSpPr>
            <a:spLocks noGrp="1"/>
          </p:cNvSpPr>
          <p:nvPr>
            <p:ph type="title" idx="4294967295"/>
          </p:nvPr>
        </p:nvSpPr>
        <p:spPr>
          <a:xfrm>
            <a:off x="5862638" y="203200"/>
            <a:ext cx="3281362" cy="484188"/>
          </a:xfrm>
        </p:spPr>
        <p:txBody>
          <a:bodyPr>
            <a:noAutofit/>
          </a:bodyPr>
          <a:lstStyle/>
          <a:p>
            <a:pPr algn="r"/>
            <a:r>
              <a:rPr lang="en-US" sz="3200" dirty="0" smtClean="0"/>
              <a:t>Getting the most out of your data</a:t>
            </a:r>
            <a:endParaRPr lang="en-US" sz="3200" dirty="0"/>
          </a:p>
        </p:txBody>
      </p:sp>
      <p:sp>
        <p:nvSpPr>
          <p:cNvPr id="5" name="Oval 4"/>
          <p:cNvSpPr/>
          <p:nvPr/>
        </p:nvSpPr>
        <p:spPr>
          <a:xfrm>
            <a:off x="2347428" y="445389"/>
            <a:ext cx="2210229" cy="7258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Complex Samples</a:t>
            </a:r>
            <a:endParaRPr lang="en-US" dirty="0"/>
          </a:p>
        </p:txBody>
      </p:sp>
      <p:sp>
        <p:nvSpPr>
          <p:cNvPr id="8" name="Rectangle 7"/>
          <p:cNvSpPr/>
          <p:nvPr/>
        </p:nvSpPr>
        <p:spPr>
          <a:xfrm>
            <a:off x="261811" y="1666054"/>
            <a:ext cx="2066420" cy="8082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16S </a:t>
            </a:r>
            <a:r>
              <a:rPr lang="en-US" dirty="0" err="1" smtClean="0"/>
              <a:t>rRNA</a:t>
            </a:r>
            <a:r>
              <a:rPr lang="en-US" dirty="0" smtClean="0"/>
              <a:t> </a:t>
            </a:r>
            <a:r>
              <a:rPr lang="en-US" dirty="0" err="1" smtClean="0"/>
              <a:t>amplicon</a:t>
            </a:r>
            <a:r>
              <a:rPr lang="en-US" dirty="0" smtClean="0"/>
              <a:t> sequencing</a:t>
            </a:r>
            <a:endParaRPr lang="en-US" dirty="0"/>
          </a:p>
        </p:txBody>
      </p:sp>
      <p:sp>
        <p:nvSpPr>
          <p:cNvPr id="9" name="Rectangle 8"/>
          <p:cNvSpPr/>
          <p:nvPr/>
        </p:nvSpPr>
        <p:spPr>
          <a:xfrm>
            <a:off x="4364684" y="1666054"/>
            <a:ext cx="2066420" cy="80827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  Shotgun sequencing</a:t>
            </a:r>
            <a:endParaRPr lang="en-US" dirty="0"/>
          </a:p>
        </p:txBody>
      </p:sp>
      <p:cxnSp>
        <p:nvCxnSpPr>
          <p:cNvPr id="11" name="Straight Arrow Connector 10"/>
          <p:cNvCxnSpPr>
            <a:stCxn id="5" idx="4"/>
            <a:endCxn id="9" idx="0"/>
          </p:cNvCxnSpPr>
          <p:nvPr/>
        </p:nvCxnSpPr>
        <p:spPr>
          <a:xfrm>
            <a:off x="3452543" y="1171190"/>
            <a:ext cx="1945351" cy="494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328232" y="1488254"/>
            <a:ext cx="2036452" cy="1200329"/>
          </a:xfrm>
          <a:prstGeom prst="rect">
            <a:avLst/>
          </a:prstGeom>
          <a:noFill/>
        </p:spPr>
        <p:txBody>
          <a:bodyPr wrap="square" rtlCol="0">
            <a:spAutoFit/>
          </a:bodyPr>
          <a:lstStyle/>
          <a:p>
            <a:r>
              <a:rPr lang="en-US" sz="1200" u="sng" dirty="0" smtClean="0"/>
              <a:t>Pros:</a:t>
            </a:r>
            <a:r>
              <a:rPr lang="en-US" sz="1200" dirty="0" smtClean="0"/>
              <a:t> </a:t>
            </a:r>
          </a:p>
          <a:p>
            <a:pPr marL="228600" indent="-228600">
              <a:buFont typeface="+mj-lt"/>
              <a:buAutoNum type="arabicParenR"/>
            </a:pPr>
            <a:r>
              <a:rPr lang="en-US" sz="1200" dirty="0"/>
              <a:t>C</a:t>
            </a:r>
            <a:r>
              <a:rPr lang="en-US" sz="1200" dirty="0" smtClean="0"/>
              <a:t>ommonly used approach</a:t>
            </a:r>
          </a:p>
          <a:p>
            <a:pPr marL="228600" indent="-228600">
              <a:buFont typeface="+mj-lt"/>
              <a:buAutoNum type="arabicParenR"/>
            </a:pPr>
            <a:r>
              <a:rPr lang="en-US" sz="1200" dirty="0" smtClean="0"/>
              <a:t>Deep characterization</a:t>
            </a:r>
          </a:p>
          <a:p>
            <a:r>
              <a:rPr lang="en-US" sz="1200" u="sng" dirty="0" smtClean="0"/>
              <a:t>Cons:</a:t>
            </a:r>
            <a:r>
              <a:rPr lang="en-US" sz="1200" dirty="0" smtClean="0"/>
              <a:t> </a:t>
            </a:r>
          </a:p>
          <a:p>
            <a:pPr marL="228600" indent="-228600">
              <a:buFont typeface="+mj-lt"/>
              <a:buAutoNum type="arabicParenR"/>
            </a:pPr>
            <a:r>
              <a:rPr lang="en-US" sz="1200" dirty="0"/>
              <a:t>Limited knowledge</a:t>
            </a:r>
          </a:p>
          <a:p>
            <a:pPr marL="228600" indent="-228600">
              <a:buFont typeface="+mj-lt"/>
              <a:buAutoNum type="arabicParenR"/>
            </a:pPr>
            <a:r>
              <a:rPr lang="en-US" sz="1200" dirty="0" smtClean="0"/>
              <a:t>Resolution remains low</a:t>
            </a:r>
          </a:p>
        </p:txBody>
      </p:sp>
      <p:grpSp>
        <p:nvGrpSpPr>
          <p:cNvPr id="10" name="Group 9"/>
          <p:cNvGrpSpPr/>
          <p:nvPr/>
        </p:nvGrpSpPr>
        <p:grpSpPr>
          <a:xfrm>
            <a:off x="129488" y="2341708"/>
            <a:ext cx="8820469" cy="3863783"/>
            <a:chOff x="129488" y="2341708"/>
            <a:chExt cx="8820469" cy="3863783"/>
          </a:xfrm>
        </p:grpSpPr>
        <p:cxnSp>
          <p:nvCxnSpPr>
            <p:cNvPr id="18" name="Straight Arrow Connector 17"/>
            <p:cNvCxnSpPr>
              <a:stCxn id="9" idx="2"/>
              <a:endCxn id="17" idx="0"/>
            </p:cNvCxnSpPr>
            <p:nvPr/>
          </p:nvCxnSpPr>
          <p:spPr>
            <a:xfrm flipH="1">
              <a:off x="3524447" y="2474333"/>
              <a:ext cx="1873447" cy="676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2"/>
              <a:endCxn id="28" idx="0"/>
            </p:cNvCxnSpPr>
            <p:nvPr/>
          </p:nvCxnSpPr>
          <p:spPr>
            <a:xfrm>
              <a:off x="5397894" y="2474333"/>
              <a:ext cx="552240" cy="676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491237" y="3150649"/>
              <a:ext cx="2066420" cy="808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Assembly based </a:t>
              </a:r>
              <a:endParaRPr lang="en-US" dirty="0"/>
            </a:p>
          </p:txBody>
        </p:sp>
        <p:sp>
          <p:nvSpPr>
            <p:cNvPr id="28" name="Rectangle 27"/>
            <p:cNvSpPr/>
            <p:nvPr/>
          </p:nvSpPr>
          <p:spPr>
            <a:xfrm>
              <a:off x="4916924" y="3150649"/>
              <a:ext cx="2066420" cy="8082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Read-based </a:t>
              </a:r>
              <a:r>
                <a:rPr lang="en-US" dirty="0"/>
                <a:t>/ Mapping Methods</a:t>
              </a:r>
              <a:endParaRPr lang="en-US" dirty="0" smtClean="0"/>
            </a:p>
          </p:txBody>
        </p:sp>
        <p:sp>
          <p:nvSpPr>
            <p:cNvPr id="3" name="Rectangle 2"/>
            <p:cNvSpPr/>
            <p:nvPr/>
          </p:nvSpPr>
          <p:spPr>
            <a:xfrm>
              <a:off x="129488" y="3158503"/>
              <a:ext cx="2654201" cy="3046988"/>
            </a:xfrm>
            <a:prstGeom prst="rect">
              <a:avLst/>
            </a:prstGeom>
          </p:spPr>
          <p:txBody>
            <a:bodyPr wrap="square">
              <a:spAutoFit/>
            </a:bodyPr>
            <a:lstStyle/>
            <a:p>
              <a:r>
                <a:rPr lang="en-US" sz="1600" u="sng" dirty="0" smtClean="0"/>
                <a:t>Pros:</a:t>
              </a:r>
            </a:p>
            <a:p>
              <a:pPr marL="342900" indent="-342900">
                <a:buAutoNum type="arabicParenR"/>
              </a:pPr>
              <a:r>
                <a:rPr lang="en-US" sz="1600" dirty="0" smtClean="0"/>
                <a:t>Large </a:t>
              </a:r>
              <a:r>
                <a:rPr lang="en-US" sz="1600" dirty="0" err="1" smtClean="0"/>
                <a:t>contigs</a:t>
              </a:r>
              <a:endParaRPr lang="en-US" sz="1600" dirty="0" smtClean="0"/>
            </a:p>
            <a:p>
              <a:pPr marL="342900" indent="-342900">
                <a:buAutoNum type="arabicParenR"/>
              </a:pPr>
              <a:r>
                <a:rPr lang="en-US" sz="1600" dirty="0" smtClean="0"/>
                <a:t>Positional Information</a:t>
              </a:r>
            </a:p>
            <a:p>
              <a:pPr marL="342900" indent="-342900">
                <a:buAutoNum type="arabicParenR"/>
              </a:pPr>
              <a:r>
                <a:rPr lang="en-US" sz="1600" dirty="0" smtClean="0"/>
                <a:t>Most </a:t>
              </a:r>
              <a:r>
                <a:rPr lang="en-US" sz="1600" dirty="0"/>
                <a:t>direct method to identify novel orgs/genes</a:t>
              </a:r>
            </a:p>
            <a:p>
              <a:r>
                <a:rPr lang="en-US" sz="1600" u="sng" dirty="0" smtClean="0"/>
                <a:t>Cons:</a:t>
              </a:r>
              <a:endParaRPr lang="en-US" sz="1600" u="sng" dirty="0"/>
            </a:p>
            <a:p>
              <a:pPr marL="342900" indent="-342900">
                <a:buAutoNum type="arabicParenR"/>
              </a:pPr>
              <a:r>
                <a:rPr lang="en-US" sz="1600" dirty="0" smtClean="0"/>
                <a:t>Computational resource intensive</a:t>
              </a:r>
            </a:p>
            <a:p>
              <a:pPr marL="342900" indent="-342900">
                <a:buAutoNum type="arabicParenR"/>
              </a:pPr>
              <a:r>
                <a:rPr lang="en-US" sz="1600" dirty="0" smtClean="0"/>
                <a:t>Assembling difficulties</a:t>
              </a:r>
            </a:p>
            <a:p>
              <a:pPr marL="800100" lvl="1" indent="-342900">
                <a:buFont typeface="Arial"/>
                <a:buChar char="•"/>
              </a:pPr>
              <a:r>
                <a:rPr lang="en-US" sz="1600" dirty="0" smtClean="0"/>
                <a:t>Sequencing error</a:t>
              </a:r>
            </a:p>
            <a:p>
              <a:pPr marL="800100" lvl="1" indent="-342900">
                <a:buFont typeface="Arial"/>
                <a:buChar char="•"/>
              </a:pPr>
              <a:r>
                <a:rPr lang="en-US" sz="1600" dirty="0" smtClean="0"/>
                <a:t>genomic redundancy - chimeras</a:t>
              </a:r>
            </a:p>
          </p:txBody>
        </p:sp>
        <p:sp>
          <p:nvSpPr>
            <p:cNvPr id="29" name="TextBox 28"/>
            <p:cNvSpPr txBox="1"/>
            <p:nvPr/>
          </p:nvSpPr>
          <p:spPr>
            <a:xfrm>
              <a:off x="7192818" y="2341708"/>
              <a:ext cx="1757139" cy="2308324"/>
            </a:xfrm>
            <a:prstGeom prst="rect">
              <a:avLst/>
            </a:prstGeom>
            <a:noFill/>
          </p:spPr>
          <p:txBody>
            <a:bodyPr wrap="square" rtlCol="0">
              <a:spAutoFit/>
            </a:bodyPr>
            <a:lstStyle/>
            <a:p>
              <a:r>
                <a:rPr lang="en-US" sz="1600" u="sng" dirty="0" smtClean="0"/>
                <a:t>Pros:</a:t>
              </a:r>
              <a:r>
                <a:rPr lang="en-US" sz="1600" dirty="0" smtClean="0"/>
                <a:t> </a:t>
              </a:r>
            </a:p>
            <a:p>
              <a:pPr marL="228600" indent="-228600">
                <a:buAutoNum type="arabicParenR"/>
              </a:pPr>
              <a:r>
                <a:rPr lang="en-US" sz="1600" dirty="0" smtClean="0"/>
                <a:t>Massive data</a:t>
              </a:r>
            </a:p>
            <a:p>
              <a:pPr marL="228600" indent="-228600">
                <a:buAutoNum type="arabicParenR"/>
              </a:pPr>
              <a:r>
                <a:rPr lang="en-US" sz="1600" dirty="0"/>
                <a:t>Identity and </a:t>
              </a:r>
              <a:r>
                <a:rPr lang="en-US" sz="1600" dirty="0" smtClean="0"/>
                <a:t>abundance </a:t>
              </a:r>
              <a:r>
                <a:rPr lang="en-US" sz="1600" dirty="0"/>
                <a:t>answered </a:t>
              </a:r>
              <a:r>
                <a:rPr lang="en-US" sz="1600" dirty="0" smtClean="0"/>
                <a:t>simultaneously</a:t>
              </a:r>
            </a:p>
            <a:p>
              <a:pPr marL="228600" indent="-228600">
                <a:buAutoNum type="arabicParenR"/>
              </a:pPr>
              <a:r>
                <a:rPr lang="en-US" sz="1600" dirty="0" smtClean="0"/>
                <a:t>Look at all data**</a:t>
              </a:r>
            </a:p>
            <a:p>
              <a:endParaRPr lang="en-US" sz="1600" dirty="0"/>
            </a:p>
          </p:txBody>
        </p:sp>
      </p:grpSp>
      <p:cxnSp>
        <p:nvCxnSpPr>
          <p:cNvPr id="7" name="Straight Arrow Connector 6"/>
          <p:cNvCxnSpPr>
            <a:stCxn id="5" idx="4"/>
            <a:endCxn id="8" idx="0"/>
          </p:cNvCxnSpPr>
          <p:nvPr/>
        </p:nvCxnSpPr>
        <p:spPr>
          <a:xfrm flipH="1">
            <a:off x="1295021" y="1171190"/>
            <a:ext cx="2157522" cy="494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376366" y="801858"/>
            <a:ext cx="2573591" cy="369332"/>
          </a:xfrm>
          <a:prstGeom prst="rect">
            <a:avLst/>
          </a:prstGeom>
          <a:noFill/>
        </p:spPr>
        <p:txBody>
          <a:bodyPr wrap="none" rtlCol="0">
            <a:spAutoFit/>
          </a:bodyPr>
          <a:lstStyle/>
          <a:p>
            <a:r>
              <a:rPr lang="en-US" b="1" i="1" dirty="0" smtClean="0">
                <a:solidFill>
                  <a:srgbClr val="660066"/>
                </a:solidFill>
              </a:rPr>
              <a:t>ID, Abundance, Function</a:t>
            </a:r>
            <a:endParaRPr lang="en-US" b="1" i="1" dirty="0">
              <a:solidFill>
                <a:srgbClr val="660066"/>
              </a:solidFill>
            </a:endParaRPr>
          </a:p>
        </p:txBody>
      </p:sp>
      <p:sp>
        <p:nvSpPr>
          <p:cNvPr id="13" name="TextBox 12"/>
          <p:cNvSpPr txBox="1"/>
          <p:nvPr/>
        </p:nvSpPr>
        <p:spPr>
          <a:xfrm>
            <a:off x="129488" y="6404338"/>
            <a:ext cx="1381433" cy="369332"/>
          </a:xfrm>
          <a:prstGeom prst="rect">
            <a:avLst/>
          </a:prstGeom>
          <a:noFill/>
        </p:spPr>
        <p:txBody>
          <a:bodyPr wrap="none" rtlCol="0">
            <a:spAutoFit/>
          </a:bodyPr>
          <a:lstStyle/>
          <a:p>
            <a:r>
              <a:rPr lang="en-US" dirty="0" smtClean="0"/>
              <a:t>Patrick Chain</a:t>
            </a:r>
          </a:p>
        </p:txBody>
      </p:sp>
      <p:sp>
        <p:nvSpPr>
          <p:cNvPr id="12" name="Rectangle 11"/>
          <p:cNvSpPr/>
          <p:nvPr/>
        </p:nvSpPr>
        <p:spPr>
          <a:xfrm>
            <a:off x="4557657" y="4453514"/>
            <a:ext cx="4572000" cy="1323439"/>
          </a:xfrm>
          <a:prstGeom prst="rect">
            <a:avLst/>
          </a:prstGeom>
        </p:spPr>
        <p:txBody>
          <a:bodyPr>
            <a:spAutoFit/>
          </a:bodyPr>
          <a:lstStyle/>
          <a:p>
            <a:r>
              <a:rPr lang="en-US" sz="1600" u="sng" dirty="0"/>
              <a:t>Cons:</a:t>
            </a:r>
            <a:r>
              <a:rPr lang="en-US" sz="1600" dirty="0"/>
              <a:t> </a:t>
            </a:r>
          </a:p>
          <a:p>
            <a:pPr marL="228600" indent="-228600">
              <a:buAutoNum type="arabicParenR"/>
            </a:pPr>
            <a:r>
              <a:rPr lang="en-US" sz="1600" dirty="0"/>
              <a:t>Massive data (short + with errors)</a:t>
            </a:r>
          </a:p>
          <a:p>
            <a:pPr marL="228600" indent="-228600">
              <a:buAutoNum type="arabicParenR"/>
            </a:pPr>
            <a:r>
              <a:rPr lang="en-US" sz="1600" dirty="0"/>
              <a:t>Lack of specificity due to FPs from genomic redundancy</a:t>
            </a:r>
          </a:p>
          <a:p>
            <a:pPr marL="228600" indent="-228600">
              <a:buAutoNum type="arabicParenR"/>
            </a:pPr>
            <a:r>
              <a:rPr lang="en-US" sz="1600" dirty="0"/>
              <a:t>Difficult to detect novel genomes – must infer</a:t>
            </a:r>
          </a:p>
        </p:txBody>
      </p:sp>
      <p:sp>
        <p:nvSpPr>
          <p:cNvPr id="14" name="TextBox 13"/>
          <p:cNvSpPr txBox="1"/>
          <p:nvPr/>
        </p:nvSpPr>
        <p:spPr>
          <a:xfrm>
            <a:off x="5334357" y="6205491"/>
            <a:ext cx="329797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i="1" dirty="0" smtClean="0"/>
              <a:t>The answer is always “it depends”.</a:t>
            </a:r>
            <a:endParaRPr lang="en-US" i="1" dirty="0"/>
          </a:p>
        </p:txBody>
      </p:sp>
    </p:spTree>
    <p:extLst>
      <p:ext uri="{BB962C8B-B14F-4D97-AF65-F5344CB8AC3E}">
        <p14:creationId xmlns:p14="http://schemas.microsoft.com/office/powerpoint/2010/main" val="40874461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dirty="0" smtClean="0"/>
              <a:t>Example #1:  Data compression</a:t>
            </a:r>
            <a:endParaRPr lang="en-US" sz="3600" dirty="0"/>
          </a:p>
        </p:txBody>
      </p:sp>
      <p:sp>
        <p:nvSpPr>
          <p:cNvPr id="2" name="Rectangle 1"/>
          <p:cNvSpPr/>
          <p:nvPr/>
        </p:nvSpPr>
        <p:spPr>
          <a:xfrm>
            <a:off x="3044695" y="5879415"/>
            <a:ext cx="3328396" cy="215444"/>
          </a:xfrm>
          <a:prstGeom prst="rect">
            <a:avLst/>
          </a:prstGeom>
        </p:spPr>
        <p:txBody>
          <a:bodyPr wrap="square">
            <a:spAutoFit/>
          </a:bodyPr>
          <a:lstStyle/>
          <a:p>
            <a:r>
              <a:rPr lang="en-US" sz="800" dirty="0"/>
              <a:t>http://</a:t>
            </a:r>
            <a:r>
              <a:rPr lang="en-US" sz="800" dirty="0" err="1"/>
              <a:t>siliconangle.com</a:t>
            </a:r>
            <a:r>
              <a:rPr lang="en-US" sz="800" dirty="0"/>
              <a:t>/files/2010/09/image_thumb69.png</a:t>
            </a:r>
          </a:p>
        </p:txBody>
      </p:sp>
      <p:pic>
        <p:nvPicPr>
          <p:cNvPr id="3" name="Picture 2"/>
          <p:cNvPicPr>
            <a:picLocks noChangeAspect="1"/>
          </p:cNvPicPr>
          <p:nvPr/>
        </p:nvPicPr>
        <p:blipFill>
          <a:blip r:embed="rId3"/>
          <a:stretch>
            <a:fillRect/>
          </a:stretch>
        </p:blipFill>
        <p:spPr>
          <a:xfrm>
            <a:off x="1959422" y="2923625"/>
            <a:ext cx="3988633" cy="2955214"/>
          </a:xfrm>
          <a:prstGeom prst="rect">
            <a:avLst/>
          </a:prstGeom>
        </p:spPr>
      </p:pic>
    </p:spTree>
    <p:extLst>
      <p:ext uri="{BB962C8B-B14F-4D97-AF65-F5344CB8AC3E}">
        <p14:creationId xmlns:p14="http://schemas.microsoft.com/office/powerpoint/2010/main" val="40042960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latin typeface="Arial"/>
                <a:cs typeface="Arial"/>
              </a:rPr>
              <a:t>de novo</a:t>
            </a:r>
            <a:r>
              <a:rPr lang="en-US" b="1" dirty="0" smtClean="0">
                <a:latin typeface="Arial"/>
                <a:cs typeface="Arial"/>
              </a:rPr>
              <a:t> assembly</a:t>
            </a:r>
            <a:endParaRPr lang="en-US" b="1" dirty="0">
              <a:latin typeface="Arial"/>
              <a:cs typeface="Arial"/>
            </a:endParaRPr>
          </a:p>
        </p:txBody>
      </p:sp>
      <p:pic>
        <p:nvPicPr>
          <p:cNvPr id="4" name="Content Placeholder 3" descr="iStock_000001486747_Small.jpg"/>
          <p:cNvPicPr>
            <a:picLocks noGrp="1" noChangeAspect="1"/>
          </p:cNvPicPr>
          <p:nvPr>
            <p:ph sz="quarter" idx="1"/>
          </p:nvPr>
        </p:nvPicPr>
        <p:blipFill>
          <a:blip r:embed="rId3">
            <a:extLst>
              <a:ext uri="{28A0092B-C50C-407E-A947-70E740481C1C}">
                <a14:useLocalDpi xmlns:a14="http://schemas.microsoft.com/office/drawing/2010/main" val="0"/>
              </a:ext>
            </a:extLst>
          </a:blip>
          <a:srcRect t="8680" b="8680"/>
          <a:stretch>
            <a:fillRect/>
          </a:stretch>
        </p:blipFill>
        <p:spPr>
          <a:xfrm>
            <a:off x="0" y="1673174"/>
            <a:ext cx="3682178" cy="2594304"/>
          </a:xfrm>
        </p:spPr>
      </p:pic>
      <p:pic>
        <p:nvPicPr>
          <p:cNvPr id="5" name="Picture 4" descr="iStock_000008157612_Smal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311" y="2632667"/>
            <a:ext cx="1658015" cy="1193284"/>
          </a:xfrm>
          <a:prstGeom prst="rect">
            <a:avLst/>
          </a:prstGeom>
        </p:spPr>
      </p:pic>
      <p:pic>
        <p:nvPicPr>
          <p:cNvPr id="6" name="Picture 5"/>
          <p:cNvPicPr>
            <a:picLocks noChangeAspect="1"/>
          </p:cNvPicPr>
          <p:nvPr/>
        </p:nvPicPr>
        <p:blipFill>
          <a:blip r:embed="rId5"/>
          <a:stretch>
            <a:fillRect/>
          </a:stretch>
        </p:blipFill>
        <p:spPr>
          <a:xfrm>
            <a:off x="6598495" y="1822582"/>
            <a:ext cx="1935274" cy="2444896"/>
          </a:xfrm>
          <a:prstGeom prst="rect">
            <a:avLst/>
          </a:prstGeom>
        </p:spPr>
      </p:pic>
      <p:sp>
        <p:nvSpPr>
          <p:cNvPr id="10" name="Rectangle 9"/>
          <p:cNvSpPr/>
          <p:nvPr/>
        </p:nvSpPr>
        <p:spPr>
          <a:xfrm>
            <a:off x="235177" y="5238026"/>
            <a:ext cx="8464748" cy="122285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endParaRPr lang="en-US" dirty="0" smtClean="0">
              <a:solidFill>
                <a:schemeClr val="tx1"/>
              </a:solidFill>
            </a:endParaRPr>
          </a:p>
        </p:txBody>
      </p:sp>
      <p:sp>
        <p:nvSpPr>
          <p:cNvPr id="7" name="TextBox 6"/>
          <p:cNvSpPr txBox="1"/>
          <p:nvPr/>
        </p:nvSpPr>
        <p:spPr>
          <a:xfrm>
            <a:off x="914134" y="5238026"/>
            <a:ext cx="7071167" cy="1938992"/>
          </a:xfrm>
          <a:prstGeom prst="rect">
            <a:avLst/>
          </a:prstGeom>
          <a:noFill/>
        </p:spPr>
        <p:txBody>
          <a:bodyPr wrap="none" rtlCol="0">
            <a:spAutoFit/>
          </a:bodyPr>
          <a:lstStyle/>
          <a:p>
            <a:pPr marL="285750" indent="-285750">
              <a:buFont typeface="Wingdings" charset="2"/>
              <a:buChar char="v"/>
            </a:pPr>
            <a:r>
              <a:rPr lang="en-US" sz="2400" dirty="0" smtClean="0"/>
              <a:t>Compresses dataset size significantly </a:t>
            </a:r>
          </a:p>
          <a:p>
            <a:pPr marL="285750" indent="-285750">
              <a:buFont typeface="Wingdings" charset="2"/>
              <a:buChar char="v"/>
            </a:pPr>
            <a:r>
              <a:rPr lang="en-US" sz="2400" dirty="0" smtClean="0"/>
              <a:t>Improved data quality (longer sequences, gene order)</a:t>
            </a:r>
          </a:p>
          <a:p>
            <a:pPr marL="285750" indent="-285750">
              <a:buFont typeface="Wingdings" charset="2"/>
              <a:buChar char="v"/>
            </a:pPr>
            <a:r>
              <a:rPr lang="en-US" sz="2400" dirty="0" smtClean="0"/>
              <a:t>Reference not necessary (novelty)</a:t>
            </a:r>
          </a:p>
          <a:p>
            <a:endParaRPr lang="en-US" sz="2400" dirty="0" smtClean="0"/>
          </a:p>
          <a:p>
            <a:endParaRPr lang="en-US" sz="2400" dirty="0"/>
          </a:p>
        </p:txBody>
      </p:sp>
      <p:sp>
        <p:nvSpPr>
          <p:cNvPr id="3" name="TextBox 2"/>
          <p:cNvSpPr txBox="1"/>
          <p:nvPr/>
        </p:nvSpPr>
        <p:spPr>
          <a:xfrm>
            <a:off x="235177" y="4412043"/>
            <a:ext cx="3039639" cy="369332"/>
          </a:xfrm>
          <a:prstGeom prst="rect">
            <a:avLst/>
          </a:prstGeom>
          <a:noFill/>
        </p:spPr>
        <p:txBody>
          <a:bodyPr wrap="none" rtlCol="0">
            <a:spAutoFit/>
          </a:bodyPr>
          <a:lstStyle/>
          <a:p>
            <a:r>
              <a:rPr lang="en-US" dirty="0" smtClean="0"/>
              <a:t>Raw sequencing data (“reads”)</a:t>
            </a:r>
            <a:endParaRPr lang="en-US" dirty="0"/>
          </a:p>
        </p:txBody>
      </p:sp>
      <p:sp>
        <p:nvSpPr>
          <p:cNvPr id="9" name="TextBox 8"/>
          <p:cNvSpPr txBox="1"/>
          <p:nvPr/>
        </p:nvSpPr>
        <p:spPr>
          <a:xfrm>
            <a:off x="3535891" y="4412043"/>
            <a:ext cx="2588456" cy="369332"/>
          </a:xfrm>
          <a:prstGeom prst="rect">
            <a:avLst/>
          </a:prstGeom>
          <a:noFill/>
        </p:spPr>
        <p:txBody>
          <a:bodyPr wrap="none" rtlCol="0">
            <a:spAutoFit/>
          </a:bodyPr>
          <a:lstStyle/>
          <a:p>
            <a:r>
              <a:rPr lang="en-US" dirty="0" smtClean="0"/>
              <a:t>Computational algorithms</a:t>
            </a:r>
            <a:endParaRPr lang="en-US" dirty="0"/>
          </a:p>
        </p:txBody>
      </p:sp>
      <p:sp>
        <p:nvSpPr>
          <p:cNvPr id="11" name="TextBox 10"/>
          <p:cNvSpPr txBox="1"/>
          <p:nvPr/>
        </p:nvSpPr>
        <p:spPr>
          <a:xfrm>
            <a:off x="6244032" y="4430365"/>
            <a:ext cx="2850848" cy="369332"/>
          </a:xfrm>
          <a:prstGeom prst="rect">
            <a:avLst/>
          </a:prstGeom>
          <a:noFill/>
        </p:spPr>
        <p:txBody>
          <a:bodyPr wrap="none" rtlCol="0">
            <a:spAutoFit/>
          </a:bodyPr>
          <a:lstStyle/>
          <a:p>
            <a:r>
              <a:rPr lang="en-US" dirty="0" smtClean="0"/>
              <a:t>Informative genes / genomes</a:t>
            </a:r>
            <a:endParaRPr lang="en-US" dirty="0"/>
          </a:p>
        </p:txBody>
      </p:sp>
    </p:spTree>
    <p:extLst>
      <p:ext uri="{BB962C8B-B14F-4D97-AF65-F5344CB8AC3E}">
        <p14:creationId xmlns:p14="http://schemas.microsoft.com/office/powerpoint/2010/main" val="250650577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Metagenome</a:t>
            </a:r>
            <a:r>
              <a:rPr lang="en-US" dirty="0" smtClean="0"/>
              <a:t> assembly…a scaling problem.</a:t>
            </a:r>
            <a:endParaRPr lang="en-US" dirty="0"/>
          </a:p>
        </p:txBody>
      </p:sp>
      <p:pic>
        <p:nvPicPr>
          <p:cNvPr id="7" name="Picture 6" descr="iStock_000010459785_Sm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079" y="2138947"/>
            <a:ext cx="4861341" cy="3923312"/>
          </a:xfrm>
          <a:prstGeom prst="rect">
            <a:avLst/>
          </a:prstGeom>
        </p:spPr>
      </p:pic>
    </p:spTree>
    <p:extLst>
      <p:ext uri="{BB962C8B-B14F-4D97-AF65-F5344CB8AC3E}">
        <p14:creationId xmlns:p14="http://schemas.microsoft.com/office/powerpoint/2010/main" val="81241118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Shotgun sequencing and de novo assembly</a:t>
            </a:r>
            <a:endParaRPr lang="en-US" dirty="0"/>
          </a:p>
        </p:txBody>
      </p:sp>
      <p:sp>
        <p:nvSpPr>
          <p:cNvPr id="4" name="Content Placeholder 2"/>
          <p:cNvSpPr>
            <a:spLocks noGrp="1"/>
          </p:cNvSpPr>
          <p:nvPr>
            <p:ph sz="quarter" idx="1"/>
          </p:nvPr>
        </p:nvSpPr>
        <p:spPr>
          <a:xfrm>
            <a:off x="513348" y="1955800"/>
            <a:ext cx="7772400" cy="4572000"/>
          </a:xfrm>
        </p:spPr>
        <p:txBody>
          <a:bodyPr>
            <a:normAutofit fontScale="92500" lnSpcReduction="20000"/>
          </a:bodyPr>
          <a:lstStyle/>
          <a:p>
            <a:pPr algn="ctr">
              <a:buNone/>
            </a:pPr>
            <a:r>
              <a:rPr lang="en-US" sz="2400" dirty="0" smtClean="0"/>
              <a:t>It was the Gest of times, it was the </a:t>
            </a:r>
            <a:r>
              <a:rPr lang="en-US" sz="2400" dirty="0" err="1" smtClean="0"/>
              <a:t>wor</a:t>
            </a:r>
            <a:endParaRPr lang="en-US" sz="2400" dirty="0" smtClean="0"/>
          </a:p>
          <a:p>
            <a:pPr algn="ctr">
              <a:buNone/>
            </a:pPr>
            <a:r>
              <a:rPr lang="en-US" sz="2400" dirty="0" smtClean="0"/>
              <a:t>, it was the worst of </a:t>
            </a:r>
            <a:r>
              <a:rPr lang="en-US" sz="2400" dirty="0" err="1" smtClean="0"/>
              <a:t>timZs</a:t>
            </a:r>
            <a:r>
              <a:rPr lang="en-US" sz="2400" dirty="0" smtClean="0"/>
              <a:t>, it was the </a:t>
            </a:r>
          </a:p>
          <a:p>
            <a:pPr algn="ctr">
              <a:buNone/>
            </a:pPr>
            <a:r>
              <a:rPr lang="en-US" sz="2400" dirty="0" err="1" smtClean="0"/>
              <a:t>isdom</a:t>
            </a:r>
            <a:r>
              <a:rPr lang="en-US" sz="2400" dirty="0" smtClean="0"/>
              <a:t>, it was the age of </a:t>
            </a:r>
            <a:r>
              <a:rPr lang="en-US" sz="2400" dirty="0" err="1" smtClean="0"/>
              <a:t>foolisXness</a:t>
            </a:r>
            <a:endParaRPr lang="en-US" sz="2400" dirty="0" smtClean="0"/>
          </a:p>
          <a:p>
            <a:pPr algn="ctr">
              <a:buNone/>
            </a:pPr>
            <a:r>
              <a:rPr lang="en-US" sz="2400" dirty="0"/>
              <a:t>, it was the </a:t>
            </a:r>
            <a:r>
              <a:rPr lang="en-US" sz="2400" dirty="0" err="1"/>
              <a:t>worVt</a:t>
            </a:r>
            <a:r>
              <a:rPr lang="en-US" sz="2400" dirty="0"/>
              <a:t> of times, it was the </a:t>
            </a:r>
            <a:endParaRPr lang="en-US" sz="2400" dirty="0" smtClean="0"/>
          </a:p>
          <a:p>
            <a:pPr algn="ctr">
              <a:buNone/>
            </a:pPr>
            <a:r>
              <a:rPr lang="en-US" sz="2400" dirty="0" err="1" smtClean="0"/>
              <a:t>mes</a:t>
            </a:r>
            <a:r>
              <a:rPr lang="en-US" sz="2400" dirty="0" smtClean="0"/>
              <a:t>, it was </a:t>
            </a:r>
            <a:r>
              <a:rPr lang="en-US" sz="2400" dirty="0" err="1" smtClean="0"/>
              <a:t>Ahe</a:t>
            </a:r>
            <a:r>
              <a:rPr lang="en-US" sz="2400" dirty="0" smtClean="0"/>
              <a:t> age of wisdom, it was </a:t>
            </a:r>
            <a:r>
              <a:rPr lang="en-US" sz="2400" dirty="0" err="1" smtClean="0"/>
              <a:t>th</a:t>
            </a:r>
            <a:endParaRPr lang="en-US" sz="2400" dirty="0" smtClean="0"/>
          </a:p>
          <a:p>
            <a:pPr algn="ctr">
              <a:buNone/>
            </a:pPr>
            <a:r>
              <a:rPr lang="en-US" sz="2400" dirty="0"/>
              <a:t>It was the </a:t>
            </a:r>
            <a:r>
              <a:rPr lang="en-US" sz="2400" dirty="0" smtClean="0"/>
              <a:t>best </a:t>
            </a:r>
            <a:r>
              <a:rPr lang="en-US" sz="2400" dirty="0"/>
              <a:t>of times, it </a:t>
            </a:r>
            <a:r>
              <a:rPr lang="en-US" sz="2400" dirty="0" smtClean="0"/>
              <a:t>Gas </a:t>
            </a:r>
            <a:r>
              <a:rPr lang="en-US" sz="2400" dirty="0"/>
              <a:t>the </a:t>
            </a:r>
            <a:r>
              <a:rPr lang="en-US" sz="2400" dirty="0" err="1" smtClean="0"/>
              <a:t>wor</a:t>
            </a:r>
            <a:endParaRPr lang="en-US" sz="2400" dirty="0" smtClean="0"/>
          </a:p>
          <a:p>
            <a:pPr algn="ctr">
              <a:buNone/>
            </a:pPr>
            <a:r>
              <a:rPr lang="en-US" sz="2400" dirty="0" err="1"/>
              <a:t>mes</a:t>
            </a:r>
            <a:r>
              <a:rPr lang="en-US" sz="2400" dirty="0"/>
              <a:t>, it was </a:t>
            </a:r>
            <a:r>
              <a:rPr lang="en-US" sz="2400" dirty="0" smtClean="0"/>
              <a:t>the </a:t>
            </a:r>
            <a:r>
              <a:rPr lang="en-US" sz="2400" dirty="0"/>
              <a:t>age of </a:t>
            </a:r>
            <a:r>
              <a:rPr lang="en-US" sz="2400" dirty="0" err="1" smtClean="0"/>
              <a:t>witdom</a:t>
            </a:r>
            <a:r>
              <a:rPr lang="en-US" sz="2400" dirty="0"/>
              <a:t>, it was </a:t>
            </a:r>
            <a:r>
              <a:rPr lang="en-US" sz="2400" dirty="0" err="1" smtClean="0"/>
              <a:t>th</a:t>
            </a:r>
            <a:endParaRPr lang="en-US" sz="2400" dirty="0"/>
          </a:p>
          <a:p>
            <a:pPr algn="ctr">
              <a:buNone/>
            </a:pPr>
            <a:r>
              <a:rPr lang="en-US" sz="2400" dirty="0" err="1" smtClean="0"/>
              <a:t>isdom</a:t>
            </a:r>
            <a:r>
              <a:rPr lang="en-US" sz="2400" dirty="0"/>
              <a:t>, it was </a:t>
            </a:r>
            <a:r>
              <a:rPr lang="en-US" sz="2400" dirty="0" err="1"/>
              <a:t>tIe</a:t>
            </a:r>
            <a:r>
              <a:rPr lang="en-US" sz="2400" dirty="0"/>
              <a:t> age of </a:t>
            </a:r>
            <a:r>
              <a:rPr lang="en-US" sz="2400" dirty="0" smtClean="0"/>
              <a:t>foolishness</a:t>
            </a:r>
          </a:p>
          <a:p>
            <a:pPr algn="ctr">
              <a:buNone/>
            </a:pPr>
            <a:endParaRPr lang="en-US" sz="2400" dirty="0" smtClean="0"/>
          </a:p>
          <a:p>
            <a:pPr algn="ctr">
              <a:buNone/>
            </a:pPr>
            <a:endParaRPr lang="en-US" sz="2400" dirty="0" smtClean="0"/>
          </a:p>
          <a:p>
            <a:pPr algn="ctr">
              <a:buNone/>
            </a:pPr>
            <a:r>
              <a:rPr lang="en-US" sz="2400" dirty="0" smtClean="0"/>
              <a:t>It was the best of times, it was the worst of times, it was the age of wisdom, it was the age of foolishness</a:t>
            </a:r>
          </a:p>
          <a:p>
            <a:pPr algn="ctr">
              <a:buNone/>
            </a:pPr>
            <a:endParaRPr lang="en-US" sz="2400" dirty="0" smtClean="0"/>
          </a:p>
        </p:txBody>
      </p:sp>
      <p:sp>
        <p:nvSpPr>
          <p:cNvPr id="5" name="Down Arrow 4"/>
          <p:cNvSpPr/>
          <p:nvPr/>
        </p:nvSpPr>
        <p:spPr>
          <a:xfrm>
            <a:off x="3916330" y="4986421"/>
            <a:ext cx="822960" cy="470120"/>
          </a:xfrm>
          <a:prstGeom prst="downArrow">
            <a:avLst/>
          </a:prstGeom>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493744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Practical Challenges – Intensive computing</a:t>
            </a:r>
            <a:endParaRPr lang="en-US" dirty="0"/>
          </a:p>
        </p:txBody>
      </p:sp>
      <p:pic>
        <p:nvPicPr>
          <p:cNvPr id="4" name="Content Placeholder 3" descr="memory.pdf"/>
          <p:cNvPicPr>
            <a:picLocks noGrp="1" noChangeAspect="1"/>
          </p:cNvPicPr>
          <p:nvPr>
            <p:ph sz="quarter" idx="1"/>
          </p:nvPr>
        </p:nvPicPr>
        <p:blipFill rotWithShape="1">
          <a:blip r:embed="rId3">
            <a:extLst>
              <a:ext uri="{28A0092B-C50C-407E-A947-70E740481C1C}">
                <a14:useLocalDpi xmlns:a14="http://schemas.microsoft.com/office/drawing/2010/main" val="0"/>
              </a:ext>
            </a:extLst>
          </a:blip>
          <a:srcRect l="196" t="5835" r="680"/>
          <a:stretch/>
        </p:blipFill>
        <p:spPr>
          <a:xfrm>
            <a:off x="224964" y="1592057"/>
            <a:ext cx="4709529" cy="3355475"/>
          </a:xfrm>
        </p:spPr>
      </p:pic>
      <p:pic>
        <p:nvPicPr>
          <p:cNvPr id="5" name="Picture 4"/>
          <p:cNvPicPr>
            <a:picLocks noChangeAspect="1"/>
          </p:cNvPicPr>
          <p:nvPr/>
        </p:nvPicPr>
        <p:blipFill>
          <a:blip r:embed="rId4"/>
          <a:stretch>
            <a:fillRect/>
          </a:stretch>
        </p:blipFill>
        <p:spPr>
          <a:xfrm>
            <a:off x="2205789" y="5137640"/>
            <a:ext cx="6938211" cy="1720360"/>
          </a:xfrm>
          <a:prstGeom prst="rect">
            <a:avLst/>
          </a:prstGeom>
        </p:spPr>
      </p:pic>
      <p:sp>
        <p:nvSpPr>
          <p:cNvPr id="7" name="TextBox 6"/>
          <p:cNvSpPr txBox="1"/>
          <p:nvPr/>
        </p:nvSpPr>
        <p:spPr>
          <a:xfrm>
            <a:off x="0" y="6550223"/>
            <a:ext cx="1941106" cy="307777"/>
          </a:xfrm>
          <a:prstGeom prst="rect">
            <a:avLst/>
          </a:prstGeom>
          <a:noFill/>
        </p:spPr>
        <p:txBody>
          <a:bodyPr wrap="none" rtlCol="0">
            <a:spAutoFit/>
          </a:bodyPr>
          <a:lstStyle/>
          <a:p>
            <a:r>
              <a:rPr lang="en-US" sz="1400" dirty="0" smtClean="0"/>
              <a:t>Howe et al, 2014, PNAS</a:t>
            </a:r>
            <a:endParaRPr lang="en-US" sz="1400" dirty="0"/>
          </a:p>
        </p:txBody>
      </p:sp>
      <p:sp>
        <p:nvSpPr>
          <p:cNvPr id="3" name="TextBox 2"/>
          <p:cNvSpPr txBox="1"/>
          <p:nvPr/>
        </p:nvSpPr>
        <p:spPr>
          <a:xfrm>
            <a:off x="932024" y="1889658"/>
            <a:ext cx="1787254" cy="1200329"/>
          </a:xfrm>
          <a:prstGeom prst="rect">
            <a:avLst/>
          </a:prstGeom>
          <a:noFill/>
        </p:spPr>
        <p:txBody>
          <a:bodyPr wrap="square" rtlCol="0">
            <a:spAutoFit/>
          </a:bodyPr>
          <a:lstStyle/>
          <a:p>
            <a:r>
              <a:rPr lang="en-US" dirty="0" smtClean="0"/>
              <a:t>Months of “computer crunching” on a super computer</a:t>
            </a:r>
            <a:endParaRPr lang="en-US" dirty="0"/>
          </a:p>
        </p:txBody>
      </p:sp>
    </p:spTree>
    <p:extLst>
      <p:ext uri="{BB962C8B-B14F-4D97-AF65-F5344CB8AC3E}">
        <p14:creationId xmlns:p14="http://schemas.microsoft.com/office/powerpoint/2010/main" val="19366167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Practical Challenges – Intensive computing</a:t>
            </a:r>
            <a:endParaRPr lang="en-US" dirty="0"/>
          </a:p>
        </p:txBody>
      </p:sp>
      <p:pic>
        <p:nvPicPr>
          <p:cNvPr id="4" name="Content Placeholder 3" descr="memory.pdf"/>
          <p:cNvPicPr>
            <a:picLocks noGrp="1" noChangeAspect="1"/>
          </p:cNvPicPr>
          <p:nvPr>
            <p:ph sz="quarter" idx="1"/>
          </p:nvPr>
        </p:nvPicPr>
        <p:blipFill rotWithShape="1">
          <a:blip r:embed="rId3">
            <a:extLst>
              <a:ext uri="{28A0092B-C50C-407E-A947-70E740481C1C}">
                <a14:useLocalDpi xmlns:a14="http://schemas.microsoft.com/office/drawing/2010/main" val="0"/>
              </a:ext>
            </a:extLst>
          </a:blip>
          <a:srcRect l="196" t="5835" r="680"/>
          <a:stretch/>
        </p:blipFill>
        <p:spPr>
          <a:xfrm>
            <a:off x="224964" y="1580512"/>
            <a:ext cx="4709529" cy="3355475"/>
          </a:xfrm>
        </p:spPr>
      </p:pic>
      <p:pic>
        <p:nvPicPr>
          <p:cNvPr id="5" name="Picture 4"/>
          <p:cNvPicPr>
            <a:picLocks noChangeAspect="1"/>
          </p:cNvPicPr>
          <p:nvPr/>
        </p:nvPicPr>
        <p:blipFill>
          <a:blip r:embed="rId4"/>
          <a:stretch>
            <a:fillRect/>
          </a:stretch>
        </p:blipFill>
        <p:spPr>
          <a:xfrm>
            <a:off x="2205789" y="5137640"/>
            <a:ext cx="6938211" cy="1720360"/>
          </a:xfrm>
          <a:prstGeom prst="rect">
            <a:avLst/>
          </a:prstGeom>
        </p:spPr>
      </p:pic>
      <p:sp>
        <p:nvSpPr>
          <p:cNvPr id="7" name="TextBox 6"/>
          <p:cNvSpPr txBox="1"/>
          <p:nvPr/>
        </p:nvSpPr>
        <p:spPr>
          <a:xfrm>
            <a:off x="0" y="6550223"/>
            <a:ext cx="1941106" cy="307777"/>
          </a:xfrm>
          <a:prstGeom prst="rect">
            <a:avLst/>
          </a:prstGeom>
          <a:noFill/>
        </p:spPr>
        <p:txBody>
          <a:bodyPr wrap="none" rtlCol="0">
            <a:spAutoFit/>
          </a:bodyPr>
          <a:lstStyle/>
          <a:p>
            <a:r>
              <a:rPr lang="en-US" sz="1400" dirty="0" smtClean="0"/>
              <a:t>Howe et al, 2014, PNAS</a:t>
            </a:r>
            <a:endParaRPr lang="en-US" sz="1400" dirty="0"/>
          </a:p>
        </p:txBody>
      </p:sp>
      <p:sp>
        <p:nvSpPr>
          <p:cNvPr id="3" name="TextBox 2"/>
          <p:cNvSpPr txBox="1"/>
          <p:nvPr/>
        </p:nvSpPr>
        <p:spPr>
          <a:xfrm>
            <a:off x="932024" y="1889658"/>
            <a:ext cx="1787254" cy="1200329"/>
          </a:xfrm>
          <a:prstGeom prst="rect">
            <a:avLst/>
          </a:prstGeom>
          <a:noFill/>
        </p:spPr>
        <p:txBody>
          <a:bodyPr wrap="square" rtlCol="0">
            <a:spAutoFit/>
          </a:bodyPr>
          <a:lstStyle/>
          <a:p>
            <a:r>
              <a:rPr lang="en-US" dirty="0" smtClean="0"/>
              <a:t>Months of “computer crunching” on a super computer</a:t>
            </a:r>
            <a:endParaRPr lang="en-US" dirty="0"/>
          </a:p>
        </p:txBody>
      </p:sp>
      <p:sp>
        <p:nvSpPr>
          <p:cNvPr id="8" name="TextBox 7"/>
          <p:cNvSpPr txBox="1"/>
          <p:nvPr/>
        </p:nvSpPr>
        <p:spPr>
          <a:xfrm>
            <a:off x="5146842" y="2192421"/>
            <a:ext cx="3619206"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endParaRPr lang="en-US" dirty="0" smtClean="0"/>
          </a:p>
          <a:p>
            <a:r>
              <a:rPr lang="en-US" dirty="0" smtClean="0"/>
              <a:t>Assembly of 300 </a:t>
            </a:r>
            <a:r>
              <a:rPr lang="en-US" dirty="0" err="1" smtClean="0"/>
              <a:t>Gbp</a:t>
            </a:r>
            <a:r>
              <a:rPr lang="en-US" dirty="0" smtClean="0"/>
              <a:t> (70,000 genomes worth) can be done with </a:t>
            </a:r>
            <a:r>
              <a:rPr lang="en-US" u="sng" dirty="0" smtClean="0"/>
              <a:t>any assembly program</a:t>
            </a:r>
            <a:r>
              <a:rPr lang="en-US" dirty="0" smtClean="0"/>
              <a:t> in less than </a:t>
            </a:r>
            <a:r>
              <a:rPr lang="en-US" u="sng" dirty="0" smtClean="0"/>
              <a:t>14 GB RAM</a:t>
            </a:r>
            <a:r>
              <a:rPr lang="en-US" dirty="0" smtClean="0"/>
              <a:t> and </a:t>
            </a:r>
            <a:r>
              <a:rPr lang="en-US" u="sng" dirty="0" smtClean="0"/>
              <a:t>less than 24 hours</a:t>
            </a:r>
            <a:r>
              <a:rPr lang="en-US" dirty="0" smtClean="0"/>
              <a:t>.</a:t>
            </a:r>
            <a:endParaRPr lang="en-US" dirty="0"/>
          </a:p>
        </p:txBody>
      </p:sp>
      <p:sp>
        <p:nvSpPr>
          <p:cNvPr id="10" name="TextBox 9"/>
          <p:cNvSpPr txBox="1"/>
          <p:nvPr/>
        </p:nvSpPr>
        <p:spPr>
          <a:xfrm>
            <a:off x="1616363" y="4144818"/>
            <a:ext cx="2769133" cy="369332"/>
          </a:xfrm>
          <a:prstGeom prst="rect">
            <a:avLst/>
          </a:prstGeom>
          <a:noFill/>
        </p:spPr>
        <p:txBody>
          <a:bodyPr wrap="none" rtlCol="0">
            <a:spAutoFit/>
          </a:bodyPr>
          <a:lstStyle/>
          <a:p>
            <a:r>
              <a:rPr lang="en-US" dirty="0" smtClean="0"/>
              <a:t>50 </a:t>
            </a:r>
            <a:r>
              <a:rPr lang="en-US" dirty="0" err="1" smtClean="0"/>
              <a:t>Gbp</a:t>
            </a:r>
            <a:r>
              <a:rPr lang="en-US" dirty="0" smtClean="0"/>
              <a:t> = 10,000 genomes</a:t>
            </a:r>
            <a:endParaRPr lang="en-US" dirty="0"/>
          </a:p>
        </p:txBody>
      </p:sp>
    </p:spTree>
    <p:extLst>
      <p:ext uri="{BB962C8B-B14F-4D97-AF65-F5344CB8AC3E}">
        <p14:creationId xmlns:p14="http://schemas.microsoft.com/office/powerpoint/2010/main" val="38802912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588" y="1700393"/>
            <a:ext cx="8936751" cy="2254750"/>
          </a:xfrm>
          <a:prstGeom prst="rect">
            <a:avLst/>
          </a:prstGeom>
          <a:gradFill flip="none" rotWithShape="1">
            <a:gsLst>
              <a:gs pos="0">
                <a:schemeClr val="accent1"/>
              </a:gs>
              <a:gs pos="100000">
                <a:srgbClr val="FFFFFF"/>
              </a:gs>
            </a:gsLst>
            <a:lin ang="14640000" scaled="0"/>
            <a:tileRect/>
          </a:gradFill>
        </p:spPr>
        <p:style>
          <a:lnRef idx="0">
            <a:schemeClr val="accent1"/>
          </a:lnRef>
          <a:fillRef idx="3">
            <a:schemeClr val="accent1"/>
          </a:fillRef>
          <a:effectRef idx="3">
            <a:schemeClr val="accent1"/>
          </a:effectRef>
          <a:fontRef idx="minor">
            <a:schemeClr val="lt1"/>
          </a:fontRef>
        </p:style>
        <p:txBody>
          <a:bodyPr rtlCol="0" anchor="ctr"/>
          <a:lstStyle/>
          <a:p>
            <a:endParaRPr lang="en-US" dirty="0">
              <a:solidFill>
                <a:schemeClr val="tx1"/>
              </a:solidFill>
            </a:endParaRPr>
          </a:p>
        </p:txBody>
      </p:sp>
      <p:sp>
        <p:nvSpPr>
          <p:cNvPr id="44" name="Rectangle 43"/>
          <p:cNvSpPr/>
          <p:nvPr/>
        </p:nvSpPr>
        <p:spPr>
          <a:xfrm>
            <a:off x="3722334" y="1791401"/>
            <a:ext cx="4647572" cy="1982314"/>
          </a:xfrm>
          <a:prstGeom prst="rect">
            <a:avLst/>
          </a:prstGeom>
          <a:solidFill>
            <a:schemeClr val="bg1"/>
          </a:solid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b="1" dirty="0" smtClean="0">
                <a:latin typeface="Arial"/>
                <a:cs typeface="Arial"/>
              </a:rPr>
              <a:t>Natural community characteristics</a:t>
            </a:r>
            <a:endParaRPr lang="en-US" sz="3600" b="1" dirty="0">
              <a:latin typeface="Arial"/>
              <a:cs typeface="Arial"/>
            </a:endParaRPr>
          </a:p>
        </p:txBody>
      </p:sp>
      <p:sp>
        <p:nvSpPr>
          <p:cNvPr id="6" name="TextBox 5"/>
          <p:cNvSpPr txBox="1"/>
          <p:nvPr/>
        </p:nvSpPr>
        <p:spPr>
          <a:xfrm>
            <a:off x="274826" y="1805902"/>
            <a:ext cx="5019856" cy="1754327"/>
          </a:xfrm>
          <a:prstGeom prst="rect">
            <a:avLst/>
          </a:prstGeom>
          <a:noFill/>
        </p:spPr>
        <p:txBody>
          <a:bodyPr wrap="square" rtlCol="0">
            <a:spAutoFit/>
          </a:bodyPr>
          <a:lstStyle/>
          <a:p>
            <a:pPr marL="285750" indent="-285750">
              <a:buFont typeface="Wingdings" charset="2"/>
              <a:buChar char="u"/>
            </a:pPr>
            <a:r>
              <a:rPr lang="en-US" sz="2800" b="1" dirty="0">
                <a:solidFill>
                  <a:schemeClr val="accent2"/>
                </a:solidFill>
                <a:latin typeface="Arial"/>
                <a:cs typeface="Arial"/>
              </a:rPr>
              <a:t> </a:t>
            </a:r>
            <a:r>
              <a:rPr lang="en-US" sz="2800" b="1" dirty="0" smtClean="0">
                <a:solidFill>
                  <a:schemeClr val="accent2"/>
                </a:solidFill>
                <a:latin typeface="Arial"/>
                <a:cs typeface="Arial"/>
              </a:rPr>
              <a:t>Diverse</a:t>
            </a:r>
          </a:p>
          <a:p>
            <a:pPr marL="285750" indent="-285750">
              <a:buFont typeface="Wingdings" charset="2"/>
              <a:buChar char="u"/>
            </a:pPr>
            <a:endParaRPr lang="en-US" sz="2000" dirty="0" smtClean="0">
              <a:latin typeface="Arial"/>
              <a:cs typeface="Arial"/>
              <a:sym typeface="Wingdings"/>
            </a:endParaRPr>
          </a:p>
          <a:p>
            <a:pPr marL="800100" lvl="1" indent="-342900">
              <a:buFont typeface="Wingdings" charset="0"/>
              <a:buChar char="è"/>
            </a:pPr>
            <a:r>
              <a:rPr lang="en-US" sz="2000" dirty="0" smtClean="0">
                <a:latin typeface="Arial"/>
                <a:cs typeface="Arial"/>
                <a:sym typeface="Wingdings"/>
              </a:rPr>
              <a:t>Many organisms</a:t>
            </a:r>
            <a:br>
              <a:rPr lang="en-US" sz="2000" dirty="0" smtClean="0">
                <a:latin typeface="Arial"/>
                <a:cs typeface="Arial"/>
                <a:sym typeface="Wingdings"/>
              </a:rPr>
            </a:br>
            <a:r>
              <a:rPr lang="en-US" sz="2000" dirty="0" smtClean="0">
                <a:latin typeface="Arial"/>
                <a:cs typeface="Arial"/>
                <a:sym typeface="Wingdings"/>
              </a:rPr>
              <a:t> (genomes)</a:t>
            </a:r>
          </a:p>
          <a:p>
            <a:pPr marL="800100" lvl="1" indent="-342900">
              <a:buFont typeface="Wingdings" charset="0"/>
              <a:buChar char="è"/>
            </a:pPr>
            <a:endParaRPr lang="en-US" sz="2000" dirty="0">
              <a:latin typeface="Arial"/>
              <a:cs typeface="Arial"/>
            </a:endParaRPr>
          </a:p>
        </p:txBody>
      </p:sp>
      <p:sp>
        <p:nvSpPr>
          <p:cNvPr id="8" name="Oval 7"/>
          <p:cNvSpPr/>
          <p:nvPr/>
        </p:nvSpPr>
        <p:spPr>
          <a:xfrm>
            <a:off x="5318010" y="25778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5846773" y="2534209"/>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5622810" y="28826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5560558" y="229165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6929158" y="339341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5274343" y="296182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5121225" y="214854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33830" y="27302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6642943" y="256111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5989881" y="28826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790722" y="2391101"/>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6276096" y="2434762"/>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6480381" y="194809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511599" y="2990436"/>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3015"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225384" y="274788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6010457" y="3250306"/>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6786050" y="214854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6786051" y="301648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6419203" y="329304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5622810" y="329033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654707" y="333889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6455548" y="2847328"/>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5907998" y="2084558"/>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981784" y="33741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10547" y="333048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224332"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24332" y="308793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3015" y="286030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830993"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784999" y="294482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5274343" y="333048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134184" y="272158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47969" y="238167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330177" y="2388607"/>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939870" y="3231040"/>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5479702" y="1948091"/>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7206133" y="2370773"/>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7206133" y="3159592"/>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7933542" y="3087932"/>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7842580" y="273956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556365" y="249700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933542" y="233878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7647327" y="2096229"/>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7972964" y="19579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7206132" y="19116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90754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679" y="4027456"/>
            <a:ext cx="8936751" cy="2786743"/>
          </a:xfrm>
          <a:prstGeom prst="rect">
            <a:avLst/>
          </a:prstGeom>
          <a:gradFill flip="none" rotWithShape="1">
            <a:gsLst>
              <a:gs pos="0">
                <a:schemeClr val="accent1"/>
              </a:gs>
              <a:gs pos="100000">
                <a:srgbClr val="FFFFFF"/>
              </a:gs>
            </a:gsLst>
            <a:lin ang="14640000" scaled="0"/>
            <a:tileRect/>
          </a:gradFill>
        </p:spPr>
        <p:style>
          <a:lnRef idx="0">
            <a:schemeClr val="accent1"/>
          </a:lnRef>
          <a:fillRef idx="3">
            <a:schemeClr val="accent1"/>
          </a:fillRef>
          <a:effectRef idx="3">
            <a:schemeClr val="accent1"/>
          </a:effectRef>
          <a:fontRef idx="minor">
            <a:schemeClr val="lt1"/>
          </a:fontRef>
        </p:style>
        <p:txBody>
          <a:bodyPr rtlCol="0" anchor="ctr"/>
          <a:lstStyle/>
          <a:p>
            <a:endParaRPr lang="en-US" dirty="0">
              <a:solidFill>
                <a:schemeClr val="tx1"/>
              </a:solidFill>
            </a:endParaRPr>
          </a:p>
        </p:txBody>
      </p:sp>
      <p:sp>
        <p:nvSpPr>
          <p:cNvPr id="80" name="Rectangle 79"/>
          <p:cNvSpPr/>
          <p:nvPr/>
        </p:nvSpPr>
        <p:spPr>
          <a:xfrm>
            <a:off x="5633128" y="4066504"/>
            <a:ext cx="3205490" cy="2694736"/>
          </a:xfrm>
          <a:prstGeom prst="rect">
            <a:avLst/>
          </a:prstGeom>
          <a:solidFill>
            <a:schemeClr val="bg1"/>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4" name="Rectangle 3"/>
          <p:cNvSpPr/>
          <p:nvPr/>
        </p:nvSpPr>
        <p:spPr>
          <a:xfrm>
            <a:off x="117588" y="1700393"/>
            <a:ext cx="8936751" cy="2254750"/>
          </a:xfrm>
          <a:prstGeom prst="rect">
            <a:avLst/>
          </a:prstGeom>
          <a:gradFill flip="none" rotWithShape="1">
            <a:gsLst>
              <a:gs pos="0">
                <a:schemeClr val="accent1"/>
              </a:gs>
              <a:gs pos="100000">
                <a:srgbClr val="FFFFFF"/>
              </a:gs>
            </a:gsLst>
            <a:lin ang="14640000" scaled="0"/>
            <a:tileRect/>
          </a:gradFill>
        </p:spPr>
        <p:style>
          <a:lnRef idx="0">
            <a:schemeClr val="accent1"/>
          </a:lnRef>
          <a:fillRef idx="3">
            <a:schemeClr val="accent1"/>
          </a:fillRef>
          <a:effectRef idx="3">
            <a:schemeClr val="accent1"/>
          </a:effectRef>
          <a:fontRef idx="minor">
            <a:schemeClr val="lt1"/>
          </a:fontRef>
        </p:style>
        <p:txBody>
          <a:bodyPr rtlCol="0" anchor="ctr"/>
          <a:lstStyle/>
          <a:p>
            <a:endParaRPr lang="en-US" dirty="0">
              <a:solidFill>
                <a:schemeClr val="tx1"/>
              </a:solidFill>
            </a:endParaRPr>
          </a:p>
        </p:txBody>
      </p:sp>
      <p:sp>
        <p:nvSpPr>
          <p:cNvPr id="44" name="Rectangle 43"/>
          <p:cNvSpPr/>
          <p:nvPr/>
        </p:nvSpPr>
        <p:spPr>
          <a:xfrm>
            <a:off x="3722334" y="1791401"/>
            <a:ext cx="4647572" cy="1982314"/>
          </a:xfrm>
          <a:prstGeom prst="rect">
            <a:avLst/>
          </a:prstGeom>
          <a:solidFill>
            <a:schemeClr val="bg1"/>
          </a:solid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b="1" dirty="0" smtClean="0">
                <a:latin typeface="Arial"/>
                <a:cs typeface="Arial"/>
              </a:rPr>
              <a:t>Natural community characteristics</a:t>
            </a:r>
            <a:endParaRPr lang="en-US" sz="3600" b="1" dirty="0">
              <a:latin typeface="Arial"/>
              <a:cs typeface="Arial"/>
            </a:endParaRPr>
          </a:p>
        </p:txBody>
      </p:sp>
      <p:sp>
        <p:nvSpPr>
          <p:cNvPr id="6" name="TextBox 5"/>
          <p:cNvSpPr txBox="1"/>
          <p:nvPr/>
        </p:nvSpPr>
        <p:spPr>
          <a:xfrm>
            <a:off x="274826" y="1805902"/>
            <a:ext cx="5019856" cy="1754327"/>
          </a:xfrm>
          <a:prstGeom prst="rect">
            <a:avLst/>
          </a:prstGeom>
          <a:noFill/>
        </p:spPr>
        <p:txBody>
          <a:bodyPr wrap="square" rtlCol="0">
            <a:spAutoFit/>
          </a:bodyPr>
          <a:lstStyle/>
          <a:p>
            <a:pPr marL="285750" indent="-285750">
              <a:buFont typeface="Wingdings" charset="2"/>
              <a:buChar char="u"/>
            </a:pPr>
            <a:r>
              <a:rPr lang="en-US" sz="2800" b="1" dirty="0">
                <a:solidFill>
                  <a:schemeClr val="accent2"/>
                </a:solidFill>
                <a:latin typeface="Arial"/>
                <a:cs typeface="Arial"/>
              </a:rPr>
              <a:t> </a:t>
            </a:r>
            <a:r>
              <a:rPr lang="en-US" sz="2800" b="1" dirty="0" smtClean="0">
                <a:solidFill>
                  <a:schemeClr val="accent2"/>
                </a:solidFill>
                <a:latin typeface="Arial"/>
                <a:cs typeface="Arial"/>
              </a:rPr>
              <a:t>Diverse</a:t>
            </a:r>
          </a:p>
          <a:p>
            <a:pPr marL="285750" indent="-285750">
              <a:buFont typeface="Wingdings" charset="2"/>
              <a:buChar char="u"/>
            </a:pPr>
            <a:endParaRPr lang="en-US" sz="2000" dirty="0" smtClean="0">
              <a:latin typeface="Arial"/>
              <a:cs typeface="Arial"/>
              <a:sym typeface="Wingdings"/>
            </a:endParaRPr>
          </a:p>
          <a:p>
            <a:pPr marL="800100" lvl="1" indent="-342900">
              <a:buFont typeface="Wingdings" charset="0"/>
              <a:buChar char="è"/>
            </a:pPr>
            <a:r>
              <a:rPr lang="en-US" sz="2000" dirty="0" smtClean="0">
                <a:latin typeface="Arial"/>
                <a:cs typeface="Arial"/>
                <a:sym typeface="Wingdings"/>
              </a:rPr>
              <a:t>Many organisms</a:t>
            </a:r>
            <a:br>
              <a:rPr lang="en-US" sz="2000" dirty="0" smtClean="0">
                <a:latin typeface="Arial"/>
                <a:cs typeface="Arial"/>
                <a:sym typeface="Wingdings"/>
              </a:rPr>
            </a:br>
            <a:r>
              <a:rPr lang="en-US" sz="2000" dirty="0" smtClean="0">
                <a:latin typeface="Arial"/>
                <a:cs typeface="Arial"/>
                <a:sym typeface="Wingdings"/>
              </a:rPr>
              <a:t> (genomes)</a:t>
            </a:r>
          </a:p>
          <a:p>
            <a:pPr marL="800100" lvl="1" indent="-342900">
              <a:buFont typeface="Wingdings" charset="0"/>
              <a:buChar char="è"/>
            </a:pPr>
            <a:endParaRPr lang="en-US" sz="2000" dirty="0">
              <a:latin typeface="Arial"/>
              <a:cs typeface="Arial"/>
            </a:endParaRPr>
          </a:p>
        </p:txBody>
      </p:sp>
      <p:sp>
        <p:nvSpPr>
          <p:cNvPr id="7" name="TextBox 6"/>
          <p:cNvSpPr txBox="1"/>
          <p:nvPr/>
        </p:nvSpPr>
        <p:spPr>
          <a:xfrm>
            <a:off x="254487" y="4163264"/>
            <a:ext cx="5019856" cy="523220"/>
          </a:xfrm>
          <a:prstGeom prst="rect">
            <a:avLst/>
          </a:prstGeom>
          <a:noFill/>
        </p:spPr>
        <p:txBody>
          <a:bodyPr wrap="square" rtlCol="0">
            <a:spAutoFit/>
          </a:bodyPr>
          <a:lstStyle/>
          <a:p>
            <a:pPr marL="285750" indent="-285750">
              <a:buFont typeface="Wingdings" charset="2"/>
              <a:buChar char="u"/>
            </a:pPr>
            <a:r>
              <a:rPr lang="en-US" sz="2800" b="1" dirty="0">
                <a:solidFill>
                  <a:schemeClr val="accent2"/>
                </a:solidFill>
                <a:latin typeface="Arial"/>
                <a:cs typeface="Arial"/>
              </a:rPr>
              <a:t> </a:t>
            </a:r>
            <a:r>
              <a:rPr lang="en-US" sz="2800" b="1" dirty="0" smtClean="0">
                <a:solidFill>
                  <a:schemeClr val="accent2"/>
                </a:solidFill>
                <a:latin typeface="Arial"/>
                <a:cs typeface="Arial"/>
              </a:rPr>
              <a:t>Variable abundance</a:t>
            </a:r>
          </a:p>
        </p:txBody>
      </p:sp>
      <p:sp>
        <p:nvSpPr>
          <p:cNvPr id="8" name="Oval 7"/>
          <p:cNvSpPr/>
          <p:nvPr/>
        </p:nvSpPr>
        <p:spPr>
          <a:xfrm>
            <a:off x="5318010" y="25778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5846773" y="2534209"/>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5622810" y="28826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5560558" y="229165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6929158" y="339341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5274343" y="296182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5121225" y="214854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33830" y="27302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6642943" y="256111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5989881" y="28826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790722" y="2391101"/>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6276096" y="2434762"/>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6480381" y="194809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511599" y="2990436"/>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3015"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225384" y="274788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6010457" y="3250306"/>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6786050" y="214854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6786051" y="301648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6419203" y="329304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5622810" y="329033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654707" y="333889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6455548" y="2847328"/>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5907998" y="2084558"/>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981784" y="33741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10547" y="333048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224332"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24332" y="308793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3015" y="286030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830993"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784999" y="294482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5274343" y="333048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134184" y="272158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47969" y="238167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330177" y="2388607"/>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939870" y="3231040"/>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5479702" y="1948091"/>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7206133" y="2370773"/>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7206133" y="3159592"/>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7933542" y="3087932"/>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7842580" y="273956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556365" y="249700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933542" y="233878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7647327" y="2096229"/>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7972964" y="19579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7206132" y="19116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p:cNvSpPr txBox="1"/>
          <p:nvPr/>
        </p:nvSpPr>
        <p:spPr>
          <a:xfrm>
            <a:off x="124639" y="4722770"/>
            <a:ext cx="5329399" cy="1908215"/>
          </a:xfrm>
          <a:prstGeom prst="rect">
            <a:avLst/>
          </a:prstGeom>
          <a:noFill/>
        </p:spPr>
        <p:txBody>
          <a:bodyPr wrap="square" rtlCol="0">
            <a:spAutoFit/>
          </a:bodyPr>
          <a:lstStyle/>
          <a:p>
            <a:pPr marL="800100" lvl="1" indent="-342900">
              <a:buFont typeface="Wingdings" charset="0"/>
              <a:buChar char="è"/>
            </a:pPr>
            <a:r>
              <a:rPr lang="en-US" sz="2000" dirty="0" smtClean="0">
                <a:latin typeface="Arial"/>
                <a:cs typeface="Arial"/>
              </a:rPr>
              <a:t>Most abundant organisms, sampled more often </a:t>
            </a:r>
          </a:p>
          <a:p>
            <a:pPr marL="800100" lvl="1" indent="-342900">
              <a:buFont typeface="Wingdings" charset="0"/>
              <a:buChar char="è"/>
            </a:pPr>
            <a:r>
              <a:rPr lang="en-US" sz="2000" dirty="0" smtClean="0">
                <a:latin typeface="Arial"/>
                <a:cs typeface="Arial"/>
              </a:rPr>
              <a:t>Assembly requires a minimum amount of sampling</a:t>
            </a:r>
          </a:p>
          <a:p>
            <a:pPr marL="800100" lvl="1" indent="-342900">
              <a:buFont typeface="Wingdings" charset="0"/>
              <a:buChar char="è"/>
            </a:pPr>
            <a:r>
              <a:rPr lang="en-US" sz="2000" dirty="0" smtClean="0">
                <a:latin typeface="Arial"/>
                <a:cs typeface="Arial"/>
              </a:rPr>
              <a:t>More sequencing, more errors</a:t>
            </a:r>
          </a:p>
          <a:p>
            <a:endParaRPr lang="en-US" dirty="0"/>
          </a:p>
        </p:txBody>
      </p:sp>
      <p:cxnSp>
        <p:nvCxnSpPr>
          <p:cNvPr id="64" name="Straight Connector 63"/>
          <p:cNvCxnSpPr/>
          <p:nvPr/>
        </p:nvCxnSpPr>
        <p:spPr>
          <a:xfrm>
            <a:off x="6291853" y="6419912"/>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6189394" y="5406574"/>
            <a:ext cx="647720" cy="967619"/>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200666" y="6265336"/>
            <a:ext cx="636447" cy="108858"/>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00666" y="6374193"/>
            <a:ext cx="636447" cy="4571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5560558" y="652876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676900" y="6437812"/>
            <a:ext cx="2980267" cy="0"/>
          </a:xfrm>
          <a:prstGeom prst="line">
            <a:avLst/>
          </a:prstGeom>
          <a:effectLst/>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993690" y="6409661"/>
            <a:ext cx="959793" cy="307777"/>
          </a:xfrm>
          <a:prstGeom prst="rect">
            <a:avLst/>
          </a:prstGeom>
          <a:noFill/>
        </p:spPr>
        <p:txBody>
          <a:bodyPr wrap="none" rtlCol="0">
            <a:spAutoFit/>
          </a:bodyPr>
          <a:lstStyle/>
          <a:p>
            <a:r>
              <a:rPr lang="en-US" sz="1400" dirty="0" smtClean="0"/>
              <a:t>Sample 1x</a:t>
            </a:r>
            <a:endParaRPr lang="en-US" sz="1400" dirty="0"/>
          </a:p>
        </p:txBody>
      </p:sp>
    </p:spTree>
    <p:extLst>
      <p:ext uri="{BB962C8B-B14F-4D97-AF65-F5344CB8AC3E}">
        <p14:creationId xmlns:p14="http://schemas.microsoft.com/office/powerpoint/2010/main" val="14045886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19739" y="1970261"/>
            <a:ext cx="6275209" cy="4486774"/>
          </a:xfrm>
          <a:prstGeom prst="rect">
            <a:avLst/>
          </a:prstGeom>
        </p:spPr>
      </p:pic>
      <p:sp>
        <p:nvSpPr>
          <p:cNvPr id="2" name="Title 1"/>
          <p:cNvSpPr>
            <a:spLocks noGrp="1"/>
          </p:cNvSpPr>
          <p:nvPr>
            <p:ph type="title"/>
          </p:nvPr>
        </p:nvSpPr>
        <p:spPr/>
        <p:txBody>
          <a:bodyPr>
            <a:normAutofit fontScale="90000"/>
          </a:bodyPr>
          <a:lstStyle/>
          <a:p>
            <a:r>
              <a:rPr lang="en-US" dirty="0" smtClean="0"/>
              <a:t>Understanding community dynamics	</a:t>
            </a:r>
            <a:endParaRPr lang="en-US" dirty="0"/>
          </a:p>
        </p:txBody>
      </p:sp>
      <p:sp>
        <p:nvSpPr>
          <p:cNvPr id="3" name="Content Placeholder 2"/>
          <p:cNvSpPr>
            <a:spLocks noGrp="1"/>
          </p:cNvSpPr>
          <p:nvPr>
            <p:ph sz="quarter" idx="1"/>
          </p:nvPr>
        </p:nvSpPr>
        <p:spPr>
          <a:xfrm>
            <a:off x="275722" y="1639073"/>
            <a:ext cx="5581622" cy="2300146"/>
          </a:xfrm>
        </p:spPr>
        <p:txBody>
          <a:bodyPr>
            <a:normAutofit/>
          </a:bodyPr>
          <a:lstStyle/>
          <a:p>
            <a:r>
              <a:rPr lang="en-US" sz="3200" dirty="0" smtClean="0"/>
              <a:t>Who is there?</a:t>
            </a:r>
          </a:p>
          <a:p>
            <a:r>
              <a:rPr lang="en-US" sz="3200" dirty="0" smtClean="0"/>
              <a:t>What are they doing? </a:t>
            </a:r>
          </a:p>
          <a:p>
            <a:r>
              <a:rPr lang="en-US" sz="3200" dirty="0" smtClean="0"/>
              <a:t>How are they doing it?</a:t>
            </a:r>
          </a:p>
          <a:p>
            <a:pPr marL="0" indent="0">
              <a:buNone/>
            </a:pPr>
            <a:endParaRPr lang="en-US" sz="3200" dirty="0"/>
          </a:p>
        </p:txBody>
      </p:sp>
      <p:sp>
        <p:nvSpPr>
          <p:cNvPr id="5" name="TextBox 4"/>
          <p:cNvSpPr txBox="1"/>
          <p:nvPr/>
        </p:nvSpPr>
        <p:spPr>
          <a:xfrm>
            <a:off x="7853563" y="6457035"/>
            <a:ext cx="1181859" cy="276999"/>
          </a:xfrm>
          <a:prstGeom prst="rect">
            <a:avLst/>
          </a:prstGeom>
          <a:noFill/>
        </p:spPr>
        <p:txBody>
          <a:bodyPr wrap="none" rtlCol="0">
            <a:spAutoFit/>
          </a:bodyPr>
          <a:lstStyle/>
          <a:p>
            <a:r>
              <a:rPr lang="en-US" sz="1200" dirty="0" smtClean="0"/>
              <a:t>Kim Lewis, 2010</a:t>
            </a:r>
            <a:endParaRPr lang="en-US" sz="1200" dirty="0"/>
          </a:p>
        </p:txBody>
      </p:sp>
    </p:spTree>
    <p:extLst>
      <p:ext uri="{BB962C8B-B14F-4D97-AF65-F5344CB8AC3E}">
        <p14:creationId xmlns:p14="http://schemas.microsoft.com/office/powerpoint/2010/main" val="292899111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679" y="4027456"/>
            <a:ext cx="8936751" cy="2786743"/>
          </a:xfrm>
          <a:prstGeom prst="rect">
            <a:avLst/>
          </a:prstGeom>
          <a:gradFill flip="none" rotWithShape="1">
            <a:gsLst>
              <a:gs pos="0">
                <a:schemeClr val="accent1"/>
              </a:gs>
              <a:gs pos="100000">
                <a:srgbClr val="FFFFFF"/>
              </a:gs>
            </a:gsLst>
            <a:lin ang="14640000" scaled="0"/>
            <a:tileRect/>
          </a:gradFill>
        </p:spPr>
        <p:style>
          <a:lnRef idx="0">
            <a:schemeClr val="accent1"/>
          </a:lnRef>
          <a:fillRef idx="3">
            <a:schemeClr val="accent1"/>
          </a:fillRef>
          <a:effectRef idx="3">
            <a:schemeClr val="accent1"/>
          </a:effectRef>
          <a:fontRef idx="minor">
            <a:schemeClr val="lt1"/>
          </a:fontRef>
        </p:style>
        <p:txBody>
          <a:bodyPr rtlCol="0" anchor="ctr"/>
          <a:lstStyle/>
          <a:p>
            <a:endParaRPr lang="en-US" dirty="0">
              <a:solidFill>
                <a:schemeClr val="tx1"/>
              </a:solidFill>
            </a:endParaRPr>
          </a:p>
        </p:txBody>
      </p:sp>
      <p:sp>
        <p:nvSpPr>
          <p:cNvPr id="80" name="Rectangle 79"/>
          <p:cNvSpPr/>
          <p:nvPr/>
        </p:nvSpPr>
        <p:spPr>
          <a:xfrm>
            <a:off x="5633128" y="4066504"/>
            <a:ext cx="3205490" cy="2694736"/>
          </a:xfrm>
          <a:prstGeom prst="rect">
            <a:avLst/>
          </a:prstGeom>
          <a:solidFill>
            <a:schemeClr val="bg1"/>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4" name="Rectangle 3"/>
          <p:cNvSpPr/>
          <p:nvPr/>
        </p:nvSpPr>
        <p:spPr>
          <a:xfrm>
            <a:off x="117588" y="1700393"/>
            <a:ext cx="8936751" cy="2254750"/>
          </a:xfrm>
          <a:prstGeom prst="rect">
            <a:avLst/>
          </a:prstGeom>
          <a:gradFill flip="none" rotWithShape="1">
            <a:gsLst>
              <a:gs pos="0">
                <a:schemeClr val="accent1"/>
              </a:gs>
              <a:gs pos="100000">
                <a:srgbClr val="FFFFFF"/>
              </a:gs>
            </a:gsLst>
            <a:lin ang="14640000" scaled="0"/>
            <a:tileRect/>
          </a:gradFill>
        </p:spPr>
        <p:style>
          <a:lnRef idx="0">
            <a:schemeClr val="accent1"/>
          </a:lnRef>
          <a:fillRef idx="3">
            <a:schemeClr val="accent1"/>
          </a:fillRef>
          <a:effectRef idx="3">
            <a:schemeClr val="accent1"/>
          </a:effectRef>
          <a:fontRef idx="minor">
            <a:schemeClr val="lt1"/>
          </a:fontRef>
        </p:style>
        <p:txBody>
          <a:bodyPr rtlCol="0" anchor="ctr"/>
          <a:lstStyle/>
          <a:p>
            <a:endParaRPr lang="en-US" dirty="0">
              <a:solidFill>
                <a:schemeClr val="tx1"/>
              </a:solidFill>
            </a:endParaRPr>
          </a:p>
        </p:txBody>
      </p:sp>
      <p:sp>
        <p:nvSpPr>
          <p:cNvPr id="44" name="Rectangle 43"/>
          <p:cNvSpPr/>
          <p:nvPr/>
        </p:nvSpPr>
        <p:spPr>
          <a:xfrm>
            <a:off x="3722334" y="1791401"/>
            <a:ext cx="4647572" cy="1982314"/>
          </a:xfrm>
          <a:prstGeom prst="rect">
            <a:avLst/>
          </a:prstGeom>
          <a:solidFill>
            <a:schemeClr val="bg1"/>
          </a:solid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b="1" dirty="0" smtClean="0">
                <a:latin typeface="Arial"/>
                <a:cs typeface="Arial"/>
              </a:rPr>
              <a:t>Natural community characteristics</a:t>
            </a:r>
            <a:endParaRPr lang="en-US" sz="3600" b="1" dirty="0">
              <a:latin typeface="Arial"/>
              <a:cs typeface="Arial"/>
            </a:endParaRPr>
          </a:p>
        </p:txBody>
      </p:sp>
      <p:sp>
        <p:nvSpPr>
          <p:cNvPr id="6" name="TextBox 5"/>
          <p:cNvSpPr txBox="1"/>
          <p:nvPr/>
        </p:nvSpPr>
        <p:spPr>
          <a:xfrm>
            <a:off x="274826" y="1805902"/>
            <a:ext cx="5019856" cy="1754327"/>
          </a:xfrm>
          <a:prstGeom prst="rect">
            <a:avLst/>
          </a:prstGeom>
          <a:noFill/>
        </p:spPr>
        <p:txBody>
          <a:bodyPr wrap="square" rtlCol="0">
            <a:spAutoFit/>
          </a:bodyPr>
          <a:lstStyle/>
          <a:p>
            <a:pPr marL="285750" indent="-285750">
              <a:buFont typeface="Wingdings" charset="2"/>
              <a:buChar char="u"/>
            </a:pPr>
            <a:r>
              <a:rPr lang="en-US" sz="2800" b="1" dirty="0">
                <a:solidFill>
                  <a:schemeClr val="accent2"/>
                </a:solidFill>
                <a:latin typeface="Arial"/>
                <a:cs typeface="Arial"/>
              </a:rPr>
              <a:t> </a:t>
            </a:r>
            <a:r>
              <a:rPr lang="en-US" sz="2800" b="1" dirty="0" smtClean="0">
                <a:solidFill>
                  <a:schemeClr val="accent2"/>
                </a:solidFill>
                <a:latin typeface="Arial"/>
                <a:cs typeface="Arial"/>
              </a:rPr>
              <a:t>Diverse</a:t>
            </a:r>
          </a:p>
          <a:p>
            <a:pPr marL="285750" indent="-285750">
              <a:buFont typeface="Wingdings" charset="2"/>
              <a:buChar char="u"/>
            </a:pPr>
            <a:endParaRPr lang="en-US" sz="2000" dirty="0" smtClean="0">
              <a:latin typeface="Arial"/>
              <a:cs typeface="Arial"/>
              <a:sym typeface="Wingdings"/>
            </a:endParaRPr>
          </a:p>
          <a:p>
            <a:pPr marL="800100" lvl="1" indent="-342900">
              <a:buFont typeface="Wingdings" charset="0"/>
              <a:buChar char="è"/>
            </a:pPr>
            <a:r>
              <a:rPr lang="en-US" sz="2000" dirty="0" smtClean="0">
                <a:latin typeface="Arial"/>
                <a:cs typeface="Arial"/>
                <a:sym typeface="Wingdings"/>
              </a:rPr>
              <a:t>Many organisms</a:t>
            </a:r>
            <a:br>
              <a:rPr lang="en-US" sz="2000" dirty="0" smtClean="0">
                <a:latin typeface="Arial"/>
                <a:cs typeface="Arial"/>
                <a:sym typeface="Wingdings"/>
              </a:rPr>
            </a:br>
            <a:r>
              <a:rPr lang="en-US" sz="2000" dirty="0" smtClean="0">
                <a:latin typeface="Arial"/>
                <a:cs typeface="Arial"/>
                <a:sym typeface="Wingdings"/>
              </a:rPr>
              <a:t> (genomes)</a:t>
            </a:r>
          </a:p>
          <a:p>
            <a:pPr marL="800100" lvl="1" indent="-342900">
              <a:buFont typeface="Wingdings" charset="0"/>
              <a:buChar char="è"/>
            </a:pPr>
            <a:endParaRPr lang="en-US" sz="2000" dirty="0">
              <a:latin typeface="Arial"/>
              <a:cs typeface="Arial"/>
            </a:endParaRPr>
          </a:p>
        </p:txBody>
      </p:sp>
      <p:sp>
        <p:nvSpPr>
          <p:cNvPr id="7" name="TextBox 6"/>
          <p:cNvSpPr txBox="1"/>
          <p:nvPr/>
        </p:nvSpPr>
        <p:spPr>
          <a:xfrm>
            <a:off x="254487" y="4163264"/>
            <a:ext cx="5019856" cy="523220"/>
          </a:xfrm>
          <a:prstGeom prst="rect">
            <a:avLst/>
          </a:prstGeom>
          <a:noFill/>
        </p:spPr>
        <p:txBody>
          <a:bodyPr wrap="square" rtlCol="0">
            <a:spAutoFit/>
          </a:bodyPr>
          <a:lstStyle/>
          <a:p>
            <a:pPr marL="285750" indent="-285750">
              <a:buFont typeface="Wingdings" charset="2"/>
              <a:buChar char="u"/>
            </a:pPr>
            <a:r>
              <a:rPr lang="en-US" sz="2800" b="1" dirty="0">
                <a:solidFill>
                  <a:schemeClr val="accent2"/>
                </a:solidFill>
                <a:latin typeface="Arial"/>
                <a:cs typeface="Arial"/>
              </a:rPr>
              <a:t> </a:t>
            </a:r>
            <a:r>
              <a:rPr lang="en-US" sz="2800" b="1" dirty="0" smtClean="0">
                <a:solidFill>
                  <a:schemeClr val="accent2"/>
                </a:solidFill>
                <a:latin typeface="Arial"/>
                <a:cs typeface="Arial"/>
              </a:rPr>
              <a:t>Variable abundance</a:t>
            </a:r>
          </a:p>
        </p:txBody>
      </p:sp>
      <p:sp>
        <p:nvSpPr>
          <p:cNvPr id="8" name="Oval 7"/>
          <p:cNvSpPr/>
          <p:nvPr/>
        </p:nvSpPr>
        <p:spPr>
          <a:xfrm>
            <a:off x="5318010" y="25778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5846773" y="2534209"/>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5622810" y="28826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5560558" y="229165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6929158" y="339341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5274343" y="296182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5121225" y="214854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33830" y="27302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6642943" y="256111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5989881" y="28826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790722" y="2391101"/>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6276096" y="2434762"/>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6480381" y="194809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511599" y="2990436"/>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3015"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225384" y="274788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6010457" y="3250306"/>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6786050" y="214854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6786051" y="301648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6419203" y="329304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5622810" y="329033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654707" y="333889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6455548" y="2847328"/>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5907998" y="2084558"/>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981784" y="33741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10547" y="333048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224332"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24332" y="308793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3015" y="286030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830993"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784999" y="294482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5274343" y="333048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134184" y="272158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47969" y="238167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330177" y="2388607"/>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939870" y="3231040"/>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5479702" y="1948091"/>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7206133" y="2370773"/>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7206133" y="3159592"/>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7933542" y="3087932"/>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7842580" y="273956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556365" y="249700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933542" y="233878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7647327" y="2096229"/>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7972964" y="19579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7206132" y="19116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p:cNvSpPr txBox="1"/>
          <p:nvPr/>
        </p:nvSpPr>
        <p:spPr>
          <a:xfrm>
            <a:off x="124639" y="4722770"/>
            <a:ext cx="5329399" cy="1908215"/>
          </a:xfrm>
          <a:prstGeom prst="rect">
            <a:avLst/>
          </a:prstGeom>
          <a:noFill/>
        </p:spPr>
        <p:txBody>
          <a:bodyPr wrap="square" rtlCol="0">
            <a:spAutoFit/>
          </a:bodyPr>
          <a:lstStyle/>
          <a:p>
            <a:pPr marL="800100" lvl="1" indent="-342900">
              <a:buFont typeface="Wingdings" charset="0"/>
              <a:buChar char="è"/>
            </a:pPr>
            <a:r>
              <a:rPr lang="en-US" sz="2000" dirty="0" smtClean="0">
                <a:latin typeface="Arial"/>
                <a:cs typeface="Arial"/>
              </a:rPr>
              <a:t>Most abundant organisms, sampled more often </a:t>
            </a:r>
          </a:p>
          <a:p>
            <a:pPr marL="800100" lvl="1" indent="-342900">
              <a:buFont typeface="Wingdings" charset="0"/>
              <a:buChar char="è"/>
            </a:pPr>
            <a:r>
              <a:rPr lang="en-US" sz="2000" dirty="0" smtClean="0">
                <a:latin typeface="Arial"/>
                <a:cs typeface="Arial"/>
              </a:rPr>
              <a:t>Assembly requires a minimum amount of sampling</a:t>
            </a:r>
          </a:p>
          <a:p>
            <a:pPr marL="800100" lvl="1" indent="-342900">
              <a:buFont typeface="Wingdings" charset="0"/>
              <a:buChar char="è"/>
            </a:pPr>
            <a:r>
              <a:rPr lang="en-US" sz="2000" dirty="0" smtClean="0">
                <a:latin typeface="Arial"/>
                <a:cs typeface="Arial"/>
              </a:rPr>
              <a:t>More sequencing, more errors</a:t>
            </a:r>
          </a:p>
          <a:p>
            <a:endParaRPr lang="en-US" dirty="0"/>
          </a:p>
        </p:txBody>
      </p:sp>
      <p:cxnSp>
        <p:nvCxnSpPr>
          <p:cNvPr id="64" name="Straight Connector 63"/>
          <p:cNvCxnSpPr/>
          <p:nvPr/>
        </p:nvCxnSpPr>
        <p:spPr>
          <a:xfrm>
            <a:off x="6291853" y="6419912"/>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7481076" y="4209145"/>
            <a:ext cx="647720" cy="216504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7492348" y="5944812"/>
            <a:ext cx="636447" cy="42938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7492348" y="6265336"/>
            <a:ext cx="636447" cy="154576"/>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189394" y="5406574"/>
            <a:ext cx="647720" cy="967619"/>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200666" y="6265336"/>
            <a:ext cx="636447" cy="108858"/>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00666" y="6374193"/>
            <a:ext cx="636447" cy="4571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5560558" y="652876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676900" y="6437812"/>
            <a:ext cx="2980267" cy="0"/>
          </a:xfrm>
          <a:prstGeom prst="line">
            <a:avLst/>
          </a:prstGeom>
          <a:effectLst/>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993690" y="6409661"/>
            <a:ext cx="959793" cy="307777"/>
          </a:xfrm>
          <a:prstGeom prst="rect">
            <a:avLst/>
          </a:prstGeom>
          <a:noFill/>
        </p:spPr>
        <p:txBody>
          <a:bodyPr wrap="none" rtlCol="0">
            <a:spAutoFit/>
          </a:bodyPr>
          <a:lstStyle/>
          <a:p>
            <a:r>
              <a:rPr lang="en-US" sz="1400" dirty="0" smtClean="0"/>
              <a:t>Sample 1x</a:t>
            </a:r>
            <a:endParaRPr lang="en-US" sz="1400" dirty="0"/>
          </a:p>
        </p:txBody>
      </p:sp>
      <p:sp>
        <p:nvSpPr>
          <p:cNvPr id="79" name="TextBox 78"/>
          <p:cNvSpPr txBox="1"/>
          <p:nvPr/>
        </p:nvSpPr>
        <p:spPr>
          <a:xfrm>
            <a:off x="7365523" y="6422574"/>
            <a:ext cx="1058854" cy="307777"/>
          </a:xfrm>
          <a:prstGeom prst="rect">
            <a:avLst/>
          </a:prstGeom>
          <a:noFill/>
        </p:spPr>
        <p:txBody>
          <a:bodyPr wrap="none" rtlCol="0">
            <a:spAutoFit/>
          </a:bodyPr>
          <a:lstStyle/>
          <a:p>
            <a:r>
              <a:rPr lang="en-US" sz="1400" dirty="0" smtClean="0"/>
              <a:t>Sample 10x</a:t>
            </a:r>
            <a:endParaRPr lang="en-US" sz="1400" dirty="0"/>
          </a:p>
        </p:txBody>
      </p:sp>
    </p:spTree>
    <p:extLst>
      <p:ext uri="{BB962C8B-B14F-4D97-AF65-F5344CB8AC3E}">
        <p14:creationId xmlns:p14="http://schemas.microsoft.com/office/powerpoint/2010/main" val="283704653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679" y="4027456"/>
            <a:ext cx="8936751" cy="2786743"/>
          </a:xfrm>
          <a:prstGeom prst="rect">
            <a:avLst/>
          </a:prstGeom>
          <a:gradFill flip="none" rotWithShape="1">
            <a:gsLst>
              <a:gs pos="0">
                <a:schemeClr val="accent1"/>
              </a:gs>
              <a:gs pos="100000">
                <a:srgbClr val="FFFFFF"/>
              </a:gs>
            </a:gsLst>
            <a:lin ang="14640000" scaled="0"/>
            <a:tileRect/>
          </a:gradFill>
        </p:spPr>
        <p:style>
          <a:lnRef idx="0">
            <a:schemeClr val="accent1"/>
          </a:lnRef>
          <a:fillRef idx="3">
            <a:schemeClr val="accent1"/>
          </a:fillRef>
          <a:effectRef idx="3">
            <a:schemeClr val="accent1"/>
          </a:effectRef>
          <a:fontRef idx="minor">
            <a:schemeClr val="lt1"/>
          </a:fontRef>
        </p:style>
        <p:txBody>
          <a:bodyPr rtlCol="0" anchor="ctr"/>
          <a:lstStyle/>
          <a:p>
            <a:endParaRPr lang="en-US" dirty="0">
              <a:solidFill>
                <a:schemeClr val="tx1"/>
              </a:solidFill>
            </a:endParaRPr>
          </a:p>
        </p:txBody>
      </p:sp>
      <p:sp>
        <p:nvSpPr>
          <p:cNvPr id="80" name="Rectangle 79"/>
          <p:cNvSpPr/>
          <p:nvPr/>
        </p:nvSpPr>
        <p:spPr>
          <a:xfrm>
            <a:off x="5633128" y="4066504"/>
            <a:ext cx="3205490" cy="2694736"/>
          </a:xfrm>
          <a:prstGeom prst="rect">
            <a:avLst/>
          </a:prstGeom>
          <a:solidFill>
            <a:schemeClr val="bg1"/>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4" name="Rectangle 3"/>
          <p:cNvSpPr/>
          <p:nvPr/>
        </p:nvSpPr>
        <p:spPr>
          <a:xfrm>
            <a:off x="117588" y="1700393"/>
            <a:ext cx="8936751" cy="2254750"/>
          </a:xfrm>
          <a:prstGeom prst="rect">
            <a:avLst/>
          </a:prstGeom>
          <a:gradFill flip="none" rotWithShape="1">
            <a:gsLst>
              <a:gs pos="0">
                <a:schemeClr val="accent1"/>
              </a:gs>
              <a:gs pos="100000">
                <a:srgbClr val="FFFFFF"/>
              </a:gs>
            </a:gsLst>
            <a:lin ang="14640000" scaled="0"/>
            <a:tileRect/>
          </a:gradFill>
        </p:spPr>
        <p:style>
          <a:lnRef idx="0">
            <a:schemeClr val="accent1"/>
          </a:lnRef>
          <a:fillRef idx="3">
            <a:schemeClr val="accent1"/>
          </a:fillRef>
          <a:effectRef idx="3">
            <a:schemeClr val="accent1"/>
          </a:effectRef>
          <a:fontRef idx="minor">
            <a:schemeClr val="lt1"/>
          </a:fontRef>
        </p:style>
        <p:txBody>
          <a:bodyPr rtlCol="0" anchor="ctr"/>
          <a:lstStyle/>
          <a:p>
            <a:endParaRPr lang="en-US" dirty="0">
              <a:solidFill>
                <a:schemeClr val="tx1"/>
              </a:solidFill>
            </a:endParaRPr>
          </a:p>
        </p:txBody>
      </p:sp>
      <p:sp>
        <p:nvSpPr>
          <p:cNvPr id="44" name="Rectangle 43"/>
          <p:cNvSpPr/>
          <p:nvPr/>
        </p:nvSpPr>
        <p:spPr>
          <a:xfrm>
            <a:off x="3722334" y="1791401"/>
            <a:ext cx="4647572" cy="1982314"/>
          </a:xfrm>
          <a:prstGeom prst="rect">
            <a:avLst/>
          </a:prstGeom>
          <a:solidFill>
            <a:schemeClr val="bg1"/>
          </a:solid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b="1" dirty="0" smtClean="0">
                <a:latin typeface="Arial"/>
                <a:cs typeface="Arial"/>
              </a:rPr>
              <a:t>Natural community characteristics</a:t>
            </a:r>
            <a:endParaRPr lang="en-US" sz="3600" b="1" dirty="0">
              <a:latin typeface="Arial"/>
              <a:cs typeface="Arial"/>
            </a:endParaRPr>
          </a:p>
        </p:txBody>
      </p:sp>
      <p:sp>
        <p:nvSpPr>
          <p:cNvPr id="6" name="TextBox 5"/>
          <p:cNvSpPr txBox="1"/>
          <p:nvPr/>
        </p:nvSpPr>
        <p:spPr>
          <a:xfrm>
            <a:off x="274826" y="1805902"/>
            <a:ext cx="5019856" cy="1754327"/>
          </a:xfrm>
          <a:prstGeom prst="rect">
            <a:avLst/>
          </a:prstGeom>
          <a:noFill/>
        </p:spPr>
        <p:txBody>
          <a:bodyPr wrap="square" rtlCol="0">
            <a:spAutoFit/>
          </a:bodyPr>
          <a:lstStyle/>
          <a:p>
            <a:pPr marL="285750" indent="-285750">
              <a:buFont typeface="Wingdings" charset="2"/>
              <a:buChar char="u"/>
            </a:pPr>
            <a:r>
              <a:rPr lang="en-US" sz="2800" b="1" dirty="0">
                <a:solidFill>
                  <a:schemeClr val="accent2"/>
                </a:solidFill>
                <a:latin typeface="Arial"/>
                <a:cs typeface="Arial"/>
              </a:rPr>
              <a:t> </a:t>
            </a:r>
            <a:r>
              <a:rPr lang="en-US" sz="2800" b="1" dirty="0" smtClean="0">
                <a:solidFill>
                  <a:schemeClr val="accent2"/>
                </a:solidFill>
                <a:latin typeface="Arial"/>
                <a:cs typeface="Arial"/>
              </a:rPr>
              <a:t>Diverse</a:t>
            </a:r>
          </a:p>
          <a:p>
            <a:pPr marL="285750" indent="-285750">
              <a:buFont typeface="Wingdings" charset="2"/>
              <a:buChar char="u"/>
            </a:pPr>
            <a:endParaRPr lang="en-US" sz="2000" dirty="0" smtClean="0">
              <a:latin typeface="Arial"/>
              <a:cs typeface="Arial"/>
              <a:sym typeface="Wingdings"/>
            </a:endParaRPr>
          </a:p>
          <a:p>
            <a:pPr marL="800100" lvl="1" indent="-342900">
              <a:buFont typeface="Wingdings" charset="0"/>
              <a:buChar char="è"/>
            </a:pPr>
            <a:r>
              <a:rPr lang="en-US" sz="2000" dirty="0" smtClean="0">
                <a:latin typeface="Arial"/>
                <a:cs typeface="Arial"/>
                <a:sym typeface="Wingdings"/>
              </a:rPr>
              <a:t>Many organisms</a:t>
            </a:r>
            <a:br>
              <a:rPr lang="en-US" sz="2000" dirty="0" smtClean="0">
                <a:latin typeface="Arial"/>
                <a:cs typeface="Arial"/>
                <a:sym typeface="Wingdings"/>
              </a:rPr>
            </a:br>
            <a:r>
              <a:rPr lang="en-US" sz="2000" dirty="0" smtClean="0">
                <a:latin typeface="Arial"/>
                <a:cs typeface="Arial"/>
                <a:sym typeface="Wingdings"/>
              </a:rPr>
              <a:t> (genomes)</a:t>
            </a:r>
          </a:p>
          <a:p>
            <a:pPr marL="800100" lvl="1" indent="-342900">
              <a:buFont typeface="Wingdings" charset="0"/>
              <a:buChar char="è"/>
            </a:pPr>
            <a:endParaRPr lang="en-US" sz="2000" dirty="0">
              <a:latin typeface="Arial"/>
              <a:cs typeface="Arial"/>
            </a:endParaRPr>
          </a:p>
        </p:txBody>
      </p:sp>
      <p:sp>
        <p:nvSpPr>
          <p:cNvPr id="7" name="TextBox 6"/>
          <p:cNvSpPr txBox="1"/>
          <p:nvPr/>
        </p:nvSpPr>
        <p:spPr>
          <a:xfrm>
            <a:off x="254487" y="4163264"/>
            <a:ext cx="5019856" cy="523220"/>
          </a:xfrm>
          <a:prstGeom prst="rect">
            <a:avLst/>
          </a:prstGeom>
          <a:noFill/>
        </p:spPr>
        <p:txBody>
          <a:bodyPr wrap="square" rtlCol="0">
            <a:spAutoFit/>
          </a:bodyPr>
          <a:lstStyle/>
          <a:p>
            <a:pPr marL="285750" indent="-285750">
              <a:buFont typeface="Wingdings" charset="2"/>
              <a:buChar char="u"/>
            </a:pPr>
            <a:r>
              <a:rPr lang="en-US" sz="2800" b="1" dirty="0">
                <a:solidFill>
                  <a:schemeClr val="accent2"/>
                </a:solidFill>
                <a:latin typeface="Arial"/>
                <a:cs typeface="Arial"/>
              </a:rPr>
              <a:t> </a:t>
            </a:r>
            <a:r>
              <a:rPr lang="en-US" sz="2800" b="1" dirty="0" smtClean="0">
                <a:solidFill>
                  <a:schemeClr val="accent2"/>
                </a:solidFill>
                <a:latin typeface="Arial"/>
                <a:cs typeface="Arial"/>
              </a:rPr>
              <a:t>Variable abundance</a:t>
            </a:r>
          </a:p>
        </p:txBody>
      </p:sp>
      <p:sp>
        <p:nvSpPr>
          <p:cNvPr id="8" name="Oval 7"/>
          <p:cNvSpPr/>
          <p:nvPr/>
        </p:nvSpPr>
        <p:spPr>
          <a:xfrm>
            <a:off x="5318010" y="25778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5846773" y="2534209"/>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5622810" y="28826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5560558" y="229165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6929158" y="339341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5274343" y="296182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5121225" y="214854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33830" y="27302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6642943" y="256111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5989881" y="288267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790722" y="2391101"/>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6276096" y="2434762"/>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6480381" y="194809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511599" y="2990436"/>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3015"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225384" y="274788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6010457" y="3250306"/>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6786050" y="214854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6786051" y="301648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6419203" y="329304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5622810" y="329033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654707" y="333889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6455548" y="2847328"/>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5907998" y="2084558"/>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981784" y="33741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10547" y="333048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224332"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24332" y="308793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3015" y="2860300"/>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830993" y="1941451"/>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3784999" y="2944825"/>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5274343" y="3330487"/>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134184" y="272158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47969" y="238167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330177" y="2388607"/>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939870" y="3231040"/>
            <a:ext cx="286215" cy="28621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5479702" y="1948091"/>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7206133" y="2370773"/>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7206133" y="3159592"/>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7933542" y="3087932"/>
            <a:ext cx="286215" cy="286215"/>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7842580" y="2739562"/>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556365" y="249700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933542" y="2338783"/>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7647327" y="2096229"/>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7972964" y="19579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7206132" y="1911648"/>
            <a:ext cx="286215" cy="28621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p:cNvSpPr txBox="1"/>
          <p:nvPr/>
        </p:nvSpPr>
        <p:spPr>
          <a:xfrm>
            <a:off x="124639" y="4722770"/>
            <a:ext cx="5329399" cy="1908215"/>
          </a:xfrm>
          <a:prstGeom prst="rect">
            <a:avLst/>
          </a:prstGeom>
          <a:noFill/>
        </p:spPr>
        <p:txBody>
          <a:bodyPr wrap="square" rtlCol="0">
            <a:spAutoFit/>
          </a:bodyPr>
          <a:lstStyle/>
          <a:p>
            <a:pPr marL="800100" lvl="1" indent="-342900">
              <a:buFont typeface="Wingdings" charset="0"/>
              <a:buChar char="è"/>
            </a:pPr>
            <a:r>
              <a:rPr lang="en-US" sz="2000" dirty="0" smtClean="0">
                <a:latin typeface="Arial"/>
                <a:cs typeface="Arial"/>
              </a:rPr>
              <a:t>Most abundant organisms, sampled more often </a:t>
            </a:r>
          </a:p>
          <a:p>
            <a:pPr marL="800100" lvl="1" indent="-342900">
              <a:buFont typeface="Wingdings" charset="0"/>
              <a:buChar char="è"/>
            </a:pPr>
            <a:r>
              <a:rPr lang="en-US" sz="2000" dirty="0" smtClean="0">
                <a:latin typeface="Arial"/>
                <a:cs typeface="Arial"/>
              </a:rPr>
              <a:t>Assembly requires a minimum amount of sampling</a:t>
            </a:r>
          </a:p>
          <a:p>
            <a:pPr marL="800100" lvl="1" indent="-342900">
              <a:buFont typeface="Wingdings" charset="0"/>
              <a:buChar char="è"/>
            </a:pPr>
            <a:r>
              <a:rPr lang="en-US" sz="2000" dirty="0" smtClean="0">
                <a:latin typeface="Arial"/>
                <a:cs typeface="Arial"/>
              </a:rPr>
              <a:t>More sequencing, more errors</a:t>
            </a:r>
          </a:p>
          <a:p>
            <a:endParaRPr lang="en-US" dirty="0"/>
          </a:p>
        </p:txBody>
      </p:sp>
      <p:cxnSp>
        <p:nvCxnSpPr>
          <p:cNvPr id="64" name="Straight Connector 63"/>
          <p:cNvCxnSpPr/>
          <p:nvPr/>
        </p:nvCxnSpPr>
        <p:spPr>
          <a:xfrm>
            <a:off x="6291853" y="6419912"/>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7481076" y="4209145"/>
            <a:ext cx="647720" cy="216504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7492348" y="5944812"/>
            <a:ext cx="636447" cy="42938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7492348" y="6265336"/>
            <a:ext cx="636447" cy="154576"/>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189394" y="5406574"/>
            <a:ext cx="647720" cy="967619"/>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200666" y="6265336"/>
            <a:ext cx="636447" cy="108858"/>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00666" y="6374193"/>
            <a:ext cx="636447" cy="4571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5560558" y="6528767"/>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676900" y="6437812"/>
            <a:ext cx="2980267" cy="0"/>
          </a:xfrm>
          <a:prstGeom prst="line">
            <a:avLst/>
          </a:prstGeom>
          <a:effectLst/>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993690" y="6409661"/>
            <a:ext cx="959793" cy="307777"/>
          </a:xfrm>
          <a:prstGeom prst="rect">
            <a:avLst/>
          </a:prstGeom>
          <a:noFill/>
        </p:spPr>
        <p:txBody>
          <a:bodyPr wrap="none" rtlCol="0">
            <a:spAutoFit/>
          </a:bodyPr>
          <a:lstStyle/>
          <a:p>
            <a:r>
              <a:rPr lang="en-US" sz="1400" dirty="0" smtClean="0"/>
              <a:t>Sample 1x</a:t>
            </a:r>
            <a:endParaRPr lang="en-US" sz="1400" dirty="0"/>
          </a:p>
        </p:txBody>
      </p:sp>
      <p:sp>
        <p:nvSpPr>
          <p:cNvPr id="79" name="TextBox 78"/>
          <p:cNvSpPr txBox="1"/>
          <p:nvPr/>
        </p:nvSpPr>
        <p:spPr>
          <a:xfrm>
            <a:off x="7365523" y="6422574"/>
            <a:ext cx="1058854" cy="307777"/>
          </a:xfrm>
          <a:prstGeom prst="rect">
            <a:avLst/>
          </a:prstGeom>
          <a:noFill/>
        </p:spPr>
        <p:txBody>
          <a:bodyPr wrap="none" rtlCol="0">
            <a:spAutoFit/>
          </a:bodyPr>
          <a:lstStyle/>
          <a:p>
            <a:r>
              <a:rPr lang="en-US" sz="1400" dirty="0" smtClean="0"/>
              <a:t>Sample 10x</a:t>
            </a:r>
            <a:endParaRPr lang="en-US" sz="1400" dirty="0"/>
          </a:p>
        </p:txBody>
      </p:sp>
      <p:sp>
        <p:nvSpPr>
          <p:cNvPr id="82" name="Left Brace 81"/>
          <p:cNvSpPr/>
          <p:nvPr/>
        </p:nvSpPr>
        <p:spPr>
          <a:xfrm>
            <a:off x="6973562" y="4209145"/>
            <a:ext cx="483621" cy="119742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6109420" y="4538104"/>
            <a:ext cx="1124857" cy="369332"/>
          </a:xfrm>
          <a:prstGeom prst="rect">
            <a:avLst/>
          </a:prstGeom>
          <a:noFill/>
        </p:spPr>
        <p:txBody>
          <a:bodyPr wrap="square" rtlCol="0">
            <a:spAutoFit/>
          </a:bodyPr>
          <a:lstStyle/>
          <a:p>
            <a:r>
              <a:rPr lang="en-US" dirty="0" smtClean="0"/>
              <a:t>Overkill</a:t>
            </a:r>
            <a:endParaRPr lang="en-US" dirty="0"/>
          </a:p>
        </p:txBody>
      </p:sp>
    </p:spTree>
    <p:extLst>
      <p:ext uri="{BB962C8B-B14F-4D97-AF65-F5344CB8AC3E}">
        <p14:creationId xmlns:p14="http://schemas.microsoft.com/office/powerpoint/2010/main" val="74825086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Arial"/>
                <a:cs typeface="Arial"/>
              </a:rPr>
              <a:t>Digital normalizatio</a:t>
            </a:r>
            <a:r>
              <a:rPr lang="en-US" b="1" dirty="0">
                <a:latin typeface="Arial"/>
                <a:cs typeface="Arial"/>
              </a:rPr>
              <a:t>n</a:t>
            </a:r>
          </a:p>
        </p:txBody>
      </p:sp>
      <p:pic>
        <p:nvPicPr>
          <p:cNvPr id="6" name="Content Placeholder 5" descr="oslo-1.pdf"/>
          <p:cNvPicPr>
            <a:picLocks noGrp="1" noChangeAspect="1"/>
          </p:cNvPicPr>
          <p:nvPr>
            <p:ph sz="quarter" idx="1"/>
          </p:nvPr>
        </p:nvPicPr>
        <p:blipFill>
          <a:blip r:embed="rId3">
            <a:extLst>
              <a:ext uri="{28A0092B-C50C-407E-A947-70E740481C1C}">
                <a14:useLocalDpi xmlns:a14="http://schemas.microsoft.com/office/drawing/2010/main" val="0"/>
              </a:ext>
            </a:extLst>
          </a:blip>
          <a:srcRect t="-115408" b="-115408"/>
          <a:stretch>
            <a:fillRect/>
          </a:stretch>
        </p:blipFill>
        <p:spPr>
          <a:xfrm>
            <a:off x="914400" y="0"/>
            <a:ext cx="7772400" cy="4572000"/>
          </a:xfrm>
        </p:spPr>
      </p:pic>
      <p:sp>
        <p:nvSpPr>
          <p:cNvPr id="7" name="TextBox 6"/>
          <p:cNvSpPr txBox="1"/>
          <p:nvPr/>
        </p:nvSpPr>
        <p:spPr>
          <a:xfrm>
            <a:off x="6783245" y="6004972"/>
            <a:ext cx="2360755" cy="738664"/>
          </a:xfrm>
          <a:prstGeom prst="rect">
            <a:avLst/>
          </a:prstGeom>
          <a:noFill/>
        </p:spPr>
        <p:txBody>
          <a:bodyPr wrap="none" rtlCol="0">
            <a:spAutoFit/>
          </a:bodyPr>
          <a:lstStyle/>
          <a:p>
            <a:r>
              <a:rPr lang="en-US" sz="1400" dirty="0" smtClean="0"/>
              <a:t>Brown et al., 2012, </a:t>
            </a:r>
            <a:r>
              <a:rPr lang="en-US" sz="1400" dirty="0" err="1" smtClean="0"/>
              <a:t>arXiv</a:t>
            </a:r>
            <a:r>
              <a:rPr lang="en-US" sz="1400" dirty="0" smtClean="0"/>
              <a:t/>
            </a:r>
            <a:br>
              <a:rPr lang="en-US" sz="1400" dirty="0" smtClean="0"/>
            </a:br>
            <a:r>
              <a:rPr lang="en-US" sz="1400" dirty="0" smtClean="0"/>
              <a:t>Howe et al., 2014, PNAS</a:t>
            </a:r>
          </a:p>
          <a:p>
            <a:r>
              <a:rPr lang="en-US" sz="1400" dirty="0" smtClean="0"/>
              <a:t>Zhang et al., 2014, PLOS One</a:t>
            </a:r>
            <a:endParaRPr lang="en-US" sz="1400" dirty="0"/>
          </a:p>
        </p:txBody>
      </p:sp>
    </p:spTree>
    <p:extLst>
      <p:ext uri="{BB962C8B-B14F-4D97-AF65-F5344CB8AC3E}">
        <p14:creationId xmlns:p14="http://schemas.microsoft.com/office/powerpoint/2010/main" val="25279758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612648" y="228600"/>
            <a:ext cx="8153400" cy="990600"/>
          </a:xfrm>
        </p:spPr>
        <p:txBody>
          <a:bodyPr/>
          <a:lstStyle/>
          <a:p>
            <a:r>
              <a:rPr lang="en-US" b="1" dirty="0" smtClean="0">
                <a:latin typeface="Arial"/>
                <a:cs typeface="Arial"/>
              </a:rPr>
              <a:t>Digital normalizatio</a:t>
            </a:r>
            <a:r>
              <a:rPr lang="en-US" b="1" dirty="0">
                <a:latin typeface="Arial"/>
                <a:cs typeface="Arial"/>
              </a:rPr>
              <a:t>n</a:t>
            </a:r>
          </a:p>
        </p:txBody>
      </p:sp>
      <p:pic>
        <p:nvPicPr>
          <p:cNvPr id="4" name="Content Placeholder 3" descr="oslo-2.pdf"/>
          <p:cNvPicPr>
            <a:picLocks noGrp="1" noChangeAspect="1"/>
          </p:cNvPicPr>
          <p:nvPr>
            <p:ph sz="quarter" idx="1"/>
          </p:nvPr>
        </p:nvPicPr>
        <p:blipFill>
          <a:blip r:embed="rId3">
            <a:extLst>
              <a:ext uri="{28A0092B-C50C-407E-A947-70E740481C1C}">
                <a14:useLocalDpi xmlns:a14="http://schemas.microsoft.com/office/drawing/2010/main" val="0"/>
              </a:ext>
            </a:extLst>
          </a:blip>
          <a:srcRect t="-115408" b="-115408"/>
          <a:stretch>
            <a:fillRect/>
          </a:stretch>
        </p:blipFill>
        <p:spPr>
          <a:xfrm>
            <a:off x="914400" y="0"/>
            <a:ext cx="7772400" cy="4572000"/>
          </a:xfrm>
        </p:spPr>
      </p:pic>
      <p:sp>
        <p:nvSpPr>
          <p:cNvPr id="7" name="TextBox 6"/>
          <p:cNvSpPr txBox="1"/>
          <p:nvPr/>
        </p:nvSpPr>
        <p:spPr>
          <a:xfrm>
            <a:off x="6783245" y="6004972"/>
            <a:ext cx="2360755" cy="738664"/>
          </a:xfrm>
          <a:prstGeom prst="rect">
            <a:avLst/>
          </a:prstGeom>
          <a:noFill/>
        </p:spPr>
        <p:txBody>
          <a:bodyPr wrap="none" rtlCol="0">
            <a:spAutoFit/>
          </a:bodyPr>
          <a:lstStyle/>
          <a:p>
            <a:r>
              <a:rPr lang="en-US" sz="1400" dirty="0" smtClean="0"/>
              <a:t>Brown et al., 2012, </a:t>
            </a:r>
            <a:r>
              <a:rPr lang="en-US" sz="1400" dirty="0" err="1" smtClean="0"/>
              <a:t>arXiv</a:t>
            </a:r>
            <a:r>
              <a:rPr lang="en-US" sz="1400" dirty="0" smtClean="0"/>
              <a:t/>
            </a:r>
            <a:br>
              <a:rPr lang="en-US" sz="1400" dirty="0" smtClean="0"/>
            </a:br>
            <a:r>
              <a:rPr lang="en-US" sz="1400" dirty="0" smtClean="0"/>
              <a:t>Howe et al., 2014, PNAS</a:t>
            </a:r>
          </a:p>
          <a:p>
            <a:r>
              <a:rPr lang="en-US" sz="1400" dirty="0" smtClean="0"/>
              <a:t>Zhang et al., 2014, PLOS One</a:t>
            </a:r>
            <a:endParaRPr lang="en-US" sz="1400" dirty="0"/>
          </a:p>
        </p:txBody>
      </p:sp>
    </p:spTree>
    <p:extLst>
      <p:ext uri="{BB962C8B-B14F-4D97-AF65-F5344CB8AC3E}">
        <p14:creationId xmlns:p14="http://schemas.microsoft.com/office/powerpoint/2010/main" val="195257212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612648" y="228600"/>
            <a:ext cx="8153400" cy="990600"/>
          </a:xfrm>
        </p:spPr>
        <p:txBody>
          <a:bodyPr/>
          <a:lstStyle/>
          <a:p>
            <a:r>
              <a:rPr lang="en-US" b="1" dirty="0" smtClean="0">
                <a:latin typeface="Arial"/>
                <a:cs typeface="Arial"/>
              </a:rPr>
              <a:t>Digital normalizatio</a:t>
            </a:r>
            <a:r>
              <a:rPr lang="en-US" b="1" dirty="0">
                <a:latin typeface="Arial"/>
                <a:cs typeface="Arial"/>
              </a:rPr>
              <a:t>n</a:t>
            </a:r>
          </a:p>
        </p:txBody>
      </p:sp>
      <p:pic>
        <p:nvPicPr>
          <p:cNvPr id="4" name="Content Placeholder 3" descr="oslo-3.pdf"/>
          <p:cNvPicPr>
            <a:picLocks noGrp="1" noChangeAspect="1"/>
          </p:cNvPicPr>
          <p:nvPr>
            <p:ph sz="quarter" idx="1"/>
          </p:nvPr>
        </p:nvPicPr>
        <p:blipFill>
          <a:blip r:embed="rId3">
            <a:extLst>
              <a:ext uri="{28A0092B-C50C-407E-A947-70E740481C1C}">
                <a14:useLocalDpi xmlns:a14="http://schemas.microsoft.com/office/drawing/2010/main" val="0"/>
              </a:ext>
            </a:extLst>
          </a:blip>
          <a:srcRect t="-61293" b="-61293"/>
          <a:stretch>
            <a:fillRect/>
          </a:stretch>
        </p:blipFill>
        <p:spPr>
          <a:xfrm>
            <a:off x="914400" y="334200"/>
            <a:ext cx="7772400" cy="4572000"/>
          </a:xfrm>
        </p:spPr>
      </p:pic>
      <p:sp>
        <p:nvSpPr>
          <p:cNvPr id="7" name="TextBox 6"/>
          <p:cNvSpPr txBox="1"/>
          <p:nvPr/>
        </p:nvSpPr>
        <p:spPr>
          <a:xfrm>
            <a:off x="6783245" y="6004972"/>
            <a:ext cx="2360755" cy="738664"/>
          </a:xfrm>
          <a:prstGeom prst="rect">
            <a:avLst/>
          </a:prstGeom>
          <a:noFill/>
        </p:spPr>
        <p:txBody>
          <a:bodyPr wrap="none" rtlCol="0">
            <a:spAutoFit/>
          </a:bodyPr>
          <a:lstStyle/>
          <a:p>
            <a:r>
              <a:rPr lang="en-US" sz="1400" dirty="0" smtClean="0"/>
              <a:t>Brown et al., 2012, </a:t>
            </a:r>
            <a:r>
              <a:rPr lang="en-US" sz="1400" dirty="0" err="1" smtClean="0"/>
              <a:t>arXiv</a:t>
            </a:r>
            <a:r>
              <a:rPr lang="en-US" sz="1400" dirty="0" smtClean="0"/>
              <a:t/>
            </a:r>
            <a:br>
              <a:rPr lang="en-US" sz="1400" dirty="0" smtClean="0"/>
            </a:br>
            <a:r>
              <a:rPr lang="en-US" sz="1400" dirty="0" smtClean="0"/>
              <a:t>Howe et al., 2014, PNAS</a:t>
            </a:r>
          </a:p>
          <a:p>
            <a:r>
              <a:rPr lang="en-US" sz="1400" dirty="0" smtClean="0"/>
              <a:t>Zhang et al., 2014, PLOS One</a:t>
            </a:r>
            <a:endParaRPr lang="en-US" sz="1400" dirty="0"/>
          </a:p>
        </p:txBody>
      </p:sp>
    </p:spTree>
    <p:extLst>
      <p:ext uri="{BB962C8B-B14F-4D97-AF65-F5344CB8AC3E}">
        <p14:creationId xmlns:p14="http://schemas.microsoft.com/office/powerpoint/2010/main" val="6634540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12648" y="228600"/>
            <a:ext cx="8153400" cy="990600"/>
          </a:xfrm>
        </p:spPr>
        <p:txBody>
          <a:bodyPr/>
          <a:lstStyle/>
          <a:p>
            <a:r>
              <a:rPr lang="en-US" b="1" dirty="0" smtClean="0">
                <a:latin typeface="Arial"/>
                <a:cs typeface="Arial"/>
              </a:rPr>
              <a:t>Digital normalizatio</a:t>
            </a:r>
            <a:r>
              <a:rPr lang="en-US" b="1" dirty="0">
                <a:latin typeface="Arial"/>
                <a:cs typeface="Arial"/>
              </a:rPr>
              <a:t>n</a:t>
            </a:r>
          </a:p>
        </p:txBody>
      </p:sp>
      <p:pic>
        <p:nvPicPr>
          <p:cNvPr id="4" name="Content Placeholder 3" descr="oslo-4.pdf"/>
          <p:cNvPicPr>
            <a:picLocks noGrp="1" noChangeAspect="1"/>
          </p:cNvPicPr>
          <p:nvPr>
            <p:ph sz="quarter" idx="1"/>
          </p:nvPr>
        </p:nvPicPr>
        <p:blipFill>
          <a:blip r:embed="rId3">
            <a:extLst>
              <a:ext uri="{28A0092B-C50C-407E-A947-70E740481C1C}">
                <a14:useLocalDpi xmlns:a14="http://schemas.microsoft.com/office/drawing/2010/main" val="0"/>
              </a:ext>
            </a:extLst>
          </a:blip>
          <a:srcRect t="-61293" b="-61293"/>
          <a:stretch>
            <a:fillRect/>
          </a:stretch>
        </p:blipFill>
        <p:spPr>
          <a:xfrm>
            <a:off x="914400" y="334200"/>
            <a:ext cx="7772400" cy="4572000"/>
          </a:xfrm>
        </p:spPr>
      </p:pic>
      <p:sp>
        <p:nvSpPr>
          <p:cNvPr id="2" name="Rectangle 1"/>
          <p:cNvSpPr/>
          <p:nvPr/>
        </p:nvSpPr>
        <p:spPr>
          <a:xfrm>
            <a:off x="440597" y="1775240"/>
            <a:ext cx="8325451" cy="1567914"/>
          </a:xfrm>
          <a:prstGeom prst="rect">
            <a:avLst/>
          </a:prstGeom>
          <a:noFill/>
          <a:ln w="28575" cmpd="sng">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6783245" y="6004972"/>
            <a:ext cx="2360755" cy="738664"/>
          </a:xfrm>
          <a:prstGeom prst="rect">
            <a:avLst/>
          </a:prstGeom>
          <a:noFill/>
        </p:spPr>
        <p:txBody>
          <a:bodyPr wrap="none" rtlCol="0">
            <a:spAutoFit/>
          </a:bodyPr>
          <a:lstStyle/>
          <a:p>
            <a:r>
              <a:rPr lang="en-US" sz="1400" dirty="0" smtClean="0"/>
              <a:t>Brown et al., 2012, </a:t>
            </a:r>
            <a:r>
              <a:rPr lang="en-US" sz="1400" dirty="0" err="1" smtClean="0"/>
              <a:t>arXiv</a:t>
            </a:r>
            <a:r>
              <a:rPr lang="en-US" sz="1400" dirty="0" smtClean="0"/>
              <a:t/>
            </a:r>
            <a:br>
              <a:rPr lang="en-US" sz="1400" dirty="0" smtClean="0"/>
            </a:br>
            <a:r>
              <a:rPr lang="en-US" sz="1400" dirty="0" smtClean="0"/>
              <a:t>Howe et al., 2014, PNAS</a:t>
            </a:r>
          </a:p>
          <a:p>
            <a:r>
              <a:rPr lang="en-US" sz="1400" dirty="0" smtClean="0"/>
              <a:t>Zhang et al., 2014, PLOS One</a:t>
            </a:r>
            <a:endParaRPr lang="en-US" sz="1400" dirty="0"/>
          </a:p>
        </p:txBody>
      </p:sp>
    </p:spTree>
    <p:extLst>
      <p:ext uri="{BB962C8B-B14F-4D97-AF65-F5344CB8AC3E}">
        <p14:creationId xmlns:p14="http://schemas.microsoft.com/office/powerpoint/2010/main" val="24845325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12648" y="228600"/>
            <a:ext cx="8153400" cy="990600"/>
          </a:xfrm>
        </p:spPr>
        <p:txBody>
          <a:bodyPr/>
          <a:lstStyle/>
          <a:p>
            <a:r>
              <a:rPr lang="en-US" b="1" dirty="0" smtClean="0">
                <a:latin typeface="Arial"/>
                <a:cs typeface="Arial"/>
              </a:rPr>
              <a:t>Digital normalizatio</a:t>
            </a:r>
            <a:r>
              <a:rPr lang="en-US" b="1" dirty="0">
                <a:latin typeface="Arial"/>
                <a:cs typeface="Arial"/>
              </a:rPr>
              <a:t>n</a:t>
            </a:r>
          </a:p>
        </p:txBody>
      </p:sp>
      <p:pic>
        <p:nvPicPr>
          <p:cNvPr id="4" name="Content Placeholder 3" descr="oslo-5.pdf"/>
          <p:cNvPicPr>
            <a:picLocks noGrp="1" noChangeAspect="1"/>
          </p:cNvPicPr>
          <p:nvPr>
            <p:ph sz="quarter" idx="1"/>
          </p:nvPr>
        </p:nvPicPr>
        <p:blipFill>
          <a:blip r:embed="rId3">
            <a:extLst>
              <a:ext uri="{28A0092B-C50C-407E-A947-70E740481C1C}">
                <a14:useLocalDpi xmlns:a14="http://schemas.microsoft.com/office/drawing/2010/main" val="0"/>
              </a:ext>
            </a:extLst>
          </a:blip>
          <a:srcRect t="-40600" b="-40600"/>
          <a:stretch>
            <a:fillRect/>
          </a:stretch>
        </p:blipFill>
        <p:spPr>
          <a:xfrm>
            <a:off x="914400" y="574824"/>
            <a:ext cx="7772400" cy="4572000"/>
          </a:xfrm>
        </p:spPr>
      </p:pic>
      <p:sp>
        <p:nvSpPr>
          <p:cNvPr id="7" name="TextBox 6"/>
          <p:cNvSpPr txBox="1"/>
          <p:nvPr/>
        </p:nvSpPr>
        <p:spPr>
          <a:xfrm>
            <a:off x="6783245" y="6004972"/>
            <a:ext cx="2360755" cy="738664"/>
          </a:xfrm>
          <a:prstGeom prst="rect">
            <a:avLst/>
          </a:prstGeom>
          <a:noFill/>
        </p:spPr>
        <p:txBody>
          <a:bodyPr wrap="none" rtlCol="0">
            <a:spAutoFit/>
          </a:bodyPr>
          <a:lstStyle/>
          <a:p>
            <a:r>
              <a:rPr lang="en-US" sz="1400" dirty="0" smtClean="0"/>
              <a:t>Brown et al., 2012, </a:t>
            </a:r>
            <a:r>
              <a:rPr lang="en-US" sz="1400" dirty="0" err="1" smtClean="0"/>
              <a:t>arXiv</a:t>
            </a:r>
            <a:r>
              <a:rPr lang="en-US" sz="1400" dirty="0" smtClean="0"/>
              <a:t/>
            </a:r>
            <a:br>
              <a:rPr lang="en-US" sz="1400" dirty="0" smtClean="0"/>
            </a:br>
            <a:r>
              <a:rPr lang="en-US" sz="1400" dirty="0" smtClean="0"/>
              <a:t>Howe et al., 2014, PNAS</a:t>
            </a:r>
          </a:p>
          <a:p>
            <a:r>
              <a:rPr lang="en-US" sz="1400" dirty="0" smtClean="0"/>
              <a:t>Zhang et al., 2014, PLOS One</a:t>
            </a:r>
            <a:endParaRPr lang="en-US" sz="1400" dirty="0"/>
          </a:p>
        </p:txBody>
      </p:sp>
    </p:spTree>
    <p:extLst>
      <p:ext uri="{BB962C8B-B14F-4D97-AF65-F5344CB8AC3E}">
        <p14:creationId xmlns:p14="http://schemas.microsoft.com/office/powerpoint/2010/main" val="265376963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12648" y="228600"/>
            <a:ext cx="8153400" cy="990600"/>
          </a:xfrm>
        </p:spPr>
        <p:txBody>
          <a:bodyPr/>
          <a:lstStyle/>
          <a:p>
            <a:r>
              <a:rPr lang="en-US" b="1" dirty="0" smtClean="0">
                <a:latin typeface="Arial"/>
                <a:cs typeface="Arial"/>
              </a:rPr>
              <a:t>Digital normalizatio</a:t>
            </a:r>
            <a:r>
              <a:rPr lang="en-US" b="1" dirty="0">
                <a:latin typeface="Arial"/>
                <a:cs typeface="Arial"/>
              </a:rPr>
              <a:t>n</a:t>
            </a:r>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914400" y="1595964"/>
            <a:ext cx="7772400" cy="3931560"/>
          </a:xfrm>
        </p:spPr>
      </p:pic>
      <p:sp>
        <p:nvSpPr>
          <p:cNvPr id="6" name="TextBox 5"/>
          <p:cNvSpPr txBox="1"/>
          <p:nvPr/>
        </p:nvSpPr>
        <p:spPr>
          <a:xfrm>
            <a:off x="6783245" y="6004972"/>
            <a:ext cx="2360755" cy="738664"/>
          </a:xfrm>
          <a:prstGeom prst="rect">
            <a:avLst/>
          </a:prstGeom>
          <a:noFill/>
        </p:spPr>
        <p:txBody>
          <a:bodyPr wrap="none" rtlCol="0">
            <a:spAutoFit/>
          </a:bodyPr>
          <a:lstStyle/>
          <a:p>
            <a:r>
              <a:rPr lang="en-US" sz="1400" dirty="0" smtClean="0"/>
              <a:t>Brown et al., 2012, </a:t>
            </a:r>
            <a:r>
              <a:rPr lang="en-US" sz="1400" dirty="0" err="1" smtClean="0"/>
              <a:t>arXiv</a:t>
            </a:r>
            <a:r>
              <a:rPr lang="en-US" sz="1400" dirty="0" smtClean="0"/>
              <a:t/>
            </a:r>
            <a:br>
              <a:rPr lang="en-US" sz="1400" dirty="0" smtClean="0"/>
            </a:br>
            <a:r>
              <a:rPr lang="en-US" sz="1400" dirty="0" smtClean="0"/>
              <a:t>Howe et al., 2014, PNAS</a:t>
            </a:r>
          </a:p>
          <a:p>
            <a:r>
              <a:rPr lang="en-US" sz="1400" dirty="0" smtClean="0"/>
              <a:t>Zhang et al., 2014, PLOS One</a:t>
            </a:r>
            <a:endParaRPr lang="en-US" sz="1400" dirty="0"/>
          </a:p>
        </p:txBody>
      </p:sp>
      <p:sp>
        <p:nvSpPr>
          <p:cNvPr id="7" name="Rectangle 6"/>
          <p:cNvSpPr/>
          <p:nvPr/>
        </p:nvSpPr>
        <p:spPr>
          <a:xfrm>
            <a:off x="326572" y="5660571"/>
            <a:ext cx="6325810" cy="113695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marL="285750" indent="-285750">
              <a:buFont typeface="Wingdings" charset="2"/>
              <a:buChar char="v"/>
            </a:pPr>
            <a:r>
              <a:rPr lang="en-US" dirty="0">
                <a:solidFill>
                  <a:schemeClr val="tx1"/>
                </a:solidFill>
              </a:rPr>
              <a:t>Scales datasets for assembly up to 95% - same assembly outputs</a:t>
            </a:r>
            <a:r>
              <a:rPr lang="en-US" dirty="0" smtClean="0">
                <a:solidFill>
                  <a:schemeClr val="tx1"/>
                </a:solidFill>
              </a:rPr>
              <a:t>.</a:t>
            </a:r>
          </a:p>
          <a:p>
            <a:pPr marL="285750" indent="-285750">
              <a:buFont typeface="Wingdings" charset="2"/>
              <a:buChar char="v"/>
            </a:pPr>
            <a:r>
              <a:rPr lang="en-US" dirty="0" smtClean="0">
                <a:solidFill>
                  <a:schemeClr val="tx1"/>
                </a:solidFill>
              </a:rPr>
              <a:t>Genomes, mRNA-</a:t>
            </a:r>
            <a:r>
              <a:rPr lang="en-US" dirty="0" err="1" smtClean="0">
                <a:solidFill>
                  <a:schemeClr val="tx1"/>
                </a:solidFill>
              </a:rPr>
              <a:t>seq</a:t>
            </a:r>
            <a:r>
              <a:rPr lang="en-US" dirty="0" smtClean="0">
                <a:solidFill>
                  <a:schemeClr val="tx1"/>
                </a:solidFill>
              </a:rPr>
              <a:t>, </a:t>
            </a:r>
            <a:r>
              <a:rPr lang="en-US" dirty="0" err="1" smtClean="0">
                <a:solidFill>
                  <a:schemeClr val="tx1"/>
                </a:solidFill>
              </a:rPr>
              <a:t>metagenomes</a:t>
            </a:r>
            <a:r>
              <a:rPr lang="en-US" dirty="0" smtClean="0">
                <a:solidFill>
                  <a:schemeClr val="tx1"/>
                </a:solidFill>
              </a:rPr>
              <a:t> (soils, gut, water)</a:t>
            </a:r>
          </a:p>
        </p:txBody>
      </p:sp>
    </p:spTree>
    <p:extLst>
      <p:ext uri="{BB962C8B-B14F-4D97-AF65-F5344CB8AC3E}">
        <p14:creationId xmlns:p14="http://schemas.microsoft.com/office/powerpoint/2010/main" val="417153118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Tackling Soil Biodiversity</a:t>
            </a:r>
            <a:endParaRPr lang="en-US" dirty="0"/>
          </a:p>
        </p:txBody>
      </p:sp>
      <p:pic>
        <p:nvPicPr>
          <p:cNvPr id="7" name="Picture 6"/>
          <p:cNvPicPr>
            <a:picLocks noChangeAspect="1"/>
          </p:cNvPicPr>
          <p:nvPr/>
        </p:nvPicPr>
        <p:blipFill>
          <a:blip r:embed="rId3"/>
          <a:stretch>
            <a:fillRect/>
          </a:stretch>
        </p:blipFill>
        <p:spPr>
          <a:xfrm>
            <a:off x="196273" y="1539453"/>
            <a:ext cx="8716818" cy="5064631"/>
          </a:xfrm>
          <a:prstGeom prst="rect">
            <a:avLst/>
          </a:prstGeom>
        </p:spPr>
      </p:pic>
      <p:sp>
        <p:nvSpPr>
          <p:cNvPr id="8" name="TextBox 7"/>
          <p:cNvSpPr txBox="1"/>
          <p:nvPr/>
        </p:nvSpPr>
        <p:spPr>
          <a:xfrm>
            <a:off x="7804139" y="6604084"/>
            <a:ext cx="1339861" cy="253916"/>
          </a:xfrm>
          <a:prstGeom prst="rect">
            <a:avLst/>
          </a:prstGeom>
          <a:noFill/>
        </p:spPr>
        <p:txBody>
          <a:bodyPr wrap="none" rtlCol="0">
            <a:spAutoFit/>
          </a:bodyPr>
          <a:lstStyle/>
          <a:p>
            <a:r>
              <a:rPr lang="en-US" sz="1050" dirty="0" smtClean="0"/>
              <a:t>Source:  Chuck Haney</a:t>
            </a:r>
            <a:endParaRPr lang="en-US" sz="1050" dirty="0"/>
          </a:p>
        </p:txBody>
      </p:sp>
      <p:sp>
        <p:nvSpPr>
          <p:cNvPr id="3" name="TextBox 2"/>
          <p:cNvSpPr txBox="1"/>
          <p:nvPr/>
        </p:nvSpPr>
        <p:spPr>
          <a:xfrm>
            <a:off x="392349" y="5734650"/>
            <a:ext cx="6034036" cy="646331"/>
          </a:xfrm>
          <a:prstGeom prst="rect">
            <a:avLst/>
          </a:prstGeom>
          <a:noFill/>
        </p:spPr>
        <p:txBody>
          <a:bodyPr wrap="none" rtlCol="0">
            <a:spAutoFit/>
          </a:bodyPr>
          <a:lstStyle/>
          <a:p>
            <a:r>
              <a:rPr lang="en-US" dirty="0" smtClean="0">
                <a:solidFill>
                  <a:schemeClr val="bg1"/>
                </a:solidFill>
              </a:rPr>
              <a:t>C. Titus Brown, James </a:t>
            </a:r>
            <a:r>
              <a:rPr lang="en-US" dirty="0" err="1" smtClean="0">
                <a:solidFill>
                  <a:schemeClr val="bg1"/>
                </a:solidFill>
              </a:rPr>
              <a:t>Tiedje</a:t>
            </a:r>
            <a:r>
              <a:rPr lang="en-US" dirty="0" smtClean="0">
                <a:solidFill>
                  <a:schemeClr val="bg1"/>
                </a:solidFill>
              </a:rPr>
              <a:t>, </a:t>
            </a:r>
            <a:r>
              <a:rPr lang="en-US" dirty="0" err="1" smtClean="0">
                <a:solidFill>
                  <a:schemeClr val="bg1"/>
                </a:solidFill>
              </a:rPr>
              <a:t>Qingpeng</a:t>
            </a:r>
            <a:r>
              <a:rPr lang="en-US" dirty="0" smtClean="0">
                <a:solidFill>
                  <a:schemeClr val="bg1"/>
                </a:solidFill>
              </a:rPr>
              <a:t> Zhang, Jason Pell (MSU)</a:t>
            </a:r>
          </a:p>
          <a:p>
            <a:r>
              <a:rPr lang="en-US" dirty="0" smtClean="0">
                <a:solidFill>
                  <a:schemeClr val="bg1"/>
                </a:solidFill>
              </a:rPr>
              <a:t>Janet </a:t>
            </a:r>
            <a:r>
              <a:rPr lang="en-US" dirty="0" err="1" smtClean="0">
                <a:solidFill>
                  <a:schemeClr val="bg1"/>
                </a:solidFill>
              </a:rPr>
              <a:t>Jansson</a:t>
            </a:r>
            <a:r>
              <a:rPr lang="en-US" dirty="0" smtClean="0">
                <a:solidFill>
                  <a:schemeClr val="bg1"/>
                </a:solidFill>
              </a:rPr>
              <a:t>, Susannah </a:t>
            </a:r>
            <a:r>
              <a:rPr lang="en-US" dirty="0" err="1" smtClean="0">
                <a:solidFill>
                  <a:schemeClr val="bg1"/>
                </a:solidFill>
              </a:rPr>
              <a:t>Tringe</a:t>
            </a:r>
            <a:r>
              <a:rPr lang="en-US" dirty="0" smtClean="0">
                <a:solidFill>
                  <a:schemeClr val="bg1"/>
                </a:solidFill>
              </a:rPr>
              <a:t> (JGI)</a:t>
            </a:r>
            <a:endParaRPr lang="en-US" dirty="0">
              <a:solidFill>
                <a:schemeClr val="bg1"/>
              </a:solidFill>
            </a:endParaRPr>
          </a:p>
        </p:txBody>
      </p:sp>
    </p:spTree>
    <p:extLst>
      <p:ext uri="{BB962C8B-B14F-4D97-AF65-F5344CB8AC3E}">
        <p14:creationId xmlns:p14="http://schemas.microsoft.com/office/powerpoint/2010/main" val="80780646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reality?  </a:t>
            </a:r>
            <a:endParaRPr lang="en-US" dirty="0"/>
          </a:p>
        </p:txBody>
      </p:sp>
      <p:pic>
        <p:nvPicPr>
          <p:cNvPr id="4" name="Content Placeholder 3" descr="Untitled.png"/>
          <p:cNvPicPr>
            <a:picLocks noGrp="1" noChangeAspect="1"/>
          </p:cNvPicPr>
          <p:nvPr>
            <p:ph sz="quarter" idx="1"/>
          </p:nvPr>
        </p:nvPicPr>
        <p:blipFill>
          <a:blip r:embed="rId2">
            <a:extLst>
              <a:ext uri="{28A0092B-C50C-407E-A947-70E740481C1C}">
                <a14:useLocalDpi xmlns:a14="http://schemas.microsoft.com/office/drawing/2010/main" val="0"/>
              </a:ext>
            </a:extLst>
          </a:blip>
          <a:srcRect t="2581" b="2581"/>
          <a:stretch>
            <a:fillRect/>
          </a:stretch>
        </p:blipFill>
        <p:spPr>
          <a:xfrm>
            <a:off x="612648" y="1924149"/>
            <a:ext cx="8153400" cy="4495800"/>
          </a:xfrm>
        </p:spPr>
      </p:pic>
    </p:spTree>
    <p:extLst>
      <p:ext uri="{BB962C8B-B14F-4D97-AF65-F5344CB8AC3E}">
        <p14:creationId xmlns:p14="http://schemas.microsoft.com/office/powerpoint/2010/main" val="594074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 Genome Sequencing</a:t>
            </a:r>
            <a:endParaRPr lang="en-US" dirty="0"/>
          </a:p>
        </p:txBody>
      </p:sp>
      <p:sp>
        <p:nvSpPr>
          <p:cNvPr id="3" name="Content Placeholder 2"/>
          <p:cNvSpPr>
            <a:spLocks noGrp="1"/>
          </p:cNvSpPr>
          <p:nvPr>
            <p:ph sz="quarter" idx="1"/>
          </p:nvPr>
        </p:nvSpPr>
        <p:spPr/>
        <p:txBody>
          <a:bodyPr/>
          <a:lstStyle/>
          <a:p>
            <a:r>
              <a:rPr lang="en-US" dirty="0" smtClean="0"/>
              <a:t>Collect samples </a:t>
            </a:r>
          </a:p>
          <a:p>
            <a:r>
              <a:rPr lang="en-US" dirty="0" smtClean="0"/>
              <a:t>Extract DNA</a:t>
            </a:r>
          </a:p>
          <a:p>
            <a:r>
              <a:rPr lang="en-US" dirty="0" smtClean="0"/>
              <a:t>Sequence DNA</a:t>
            </a:r>
          </a:p>
          <a:p>
            <a:r>
              <a:rPr lang="en-US" dirty="0" smtClean="0"/>
              <a:t>“Analyze” DNA to identify its content and origin</a:t>
            </a:r>
            <a:endParaRPr lang="en-US" dirty="0"/>
          </a:p>
        </p:txBody>
      </p:sp>
      <p:pic>
        <p:nvPicPr>
          <p:cNvPr id="4" name="Picture 3"/>
          <p:cNvPicPr>
            <a:picLocks noChangeAspect="1"/>
          </p:cNvPicPr>
          <p:nvPr/>
        </p:nvPicPr>
        <p:blipFill>
          <a:blip r:embed="rId3"/>
          <a:stretch>
            <a:fillRect/>
          </a:stretch>
        </p:blipFill>
        <p:spPr>
          <a:xfrm>
            <a:off x="819988" y="4122203"/>
            <a:ext cx="3067630" cy="2405022"/>
          </a:xfrm>
          <a:prstGeom prst="rect">
            <a:avLst/>
          </a:prstGeom>
        </p:spPr>
      </p:pic>
      <p:sp>
        <p:nvSpPr>
          <p:cNvPr id="5" name="Right Arrow 4"/>
          <p:cNvSpPr/>
          <p:nvPr/>
        </p:nvSpPr>
        <p:spPr>
          <a:xfrm>
            <a:off x="3991287" y="4898109"/>
            <a:ext cx="1205162" cy="55719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TextBox 5"/>
          <p:cNvSpPr txBox="1"/>
          <p:nvPr/>
        </p:nvSpPr>
        <p:spPr>
          <a:xfrm flipH="1">
            <a:off x="5514301" y="4444580"/>
            <a:ext cx="3142127" cy="1323439"/>
          </a:xfrm>
          <a:prstGeom prst="rect">
            <a:avLst/>
          </a:prstGeom>
          <a:noFill/>
        </p:spPr>
        <p:txBody>
          <a:bodyPr wrap="square" rtlCol="0">
            <a:spAutoFit/>
          </a:bodyPr>
          <a:lstStyle/>
          <a:p>
            <a:r>
              <a:rPr lang="en-US" sz="2000" dirty="0" smtClean="0"/>
              <a:t>Taxonomy </a:t>
            </a:r>
            <a:br>
              <a:rPr lang="en-US" sz="2000" dirty="0" smtClean="0"/>
            </a:br>
            <a:r>
              <a:rPr lang="en-US" sz="2000" dirty="0" smtClean="0"/>
              <a:t>(e.g., pathogenic E. Coli)</a:t>
            </a:r>
          </a:p>
          <a:p>
            <a:r>
              <a:rPr lang="en-US" sz="2000" dirty="0" smtClean="0"/>
              <a:t>Function </a:t>
            </a:r>
            <a:br>
              <a:rPr lang="en-US" sz="2000" dirty="0" smtClean="0"/>
            </a:br>
            <a:r>
              <a:rPr lang="en-US" sz="2000" dirty="0" smtClean="0"/>
              <a:t>(e.g., degrades cellulose)</a:t>
            </a:r>
            <a:endParaRPr lang="en-US" sz="2000" dirty="0"/>
          </a:p>
        </p:txBody>
      </p:sp>
    </p:spTree>
    <p:extLst>
      <p:ext uri="{BB962C8B-B14F-4D97-AF65-F5344CB8AC3E}">
        <p14:creationId xmlns:p14="http://schemas.microsoft.com/office/powerpoint/2010/main" val="27304652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like…</a:t>
            </a:r>
            <a:endParaRPr lang="en-US" dirty="0"/>
          </a:p>
        </p:txBody>
      </p:sp>
      <p:sp>
        <p:nvSpPr>
          <p:cNvPr id="8" name="TextBox 7"/>
          <p:cNvSpPr txBox="1"/>
          <p:nvPr/>
        </p:nvSpPr>
        <p:spPr>
          <a:xfrm>
            <a:off x="7804139" y="6604084"/>
            <a:ext cx="1339861" cy="253916"/>
          </a:xfrm>
          <a:prstGeom prst="rect">
            <a:avLst/>
          </a:prstGeom>
          <a:noFill/>
        </p:spPr>
        <p:txBody>
          <a:bodyPr wrap="none" rtlCol="0">
            <a:spAutoFit/>
          </a:bodyPr>
          <a:lstStyle/>
          <a:p>
            <a:r>
              <a:rPr lang="en-US" sz="1050" dirty="0" smtClean="0"/>
              <a:t>Source:  Chuck Haney</a:t>
            </a:r>
            <a:endParaRPr lang="en-US" sz="1050" dirty="0"/>
          </a:p>
        </p:txBody>
      </p:sp>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53" y="1676820"/>
            <a:ext cx="8474657" cy="4927264"/>
          </a:xfrm>
          <a:prstGeom prst="rect">
            <a:avLst/>
          </a:prstGeom>
        </p:spPr>
      </p:pic>
      <p:sp>
        <p:nvSpPr>
          <p:cNvPr id="4" name="TextBox 3"/>
          <p:cNvSpPr txBox="1"/>
          <p:nvPr/>
        </p:nvSpPr>
        <p:spPr>
          <a:xfrm>
            <a:off x="0" y="6572869"/>
            <a:ext cx="1980468" cy="307777"/>
          </a:xfrm>
          <a:prstGeom prst="rect">
            <a:avLst/>
          </a:prstGeom>
          <a:noFill/>
        </p:spPr>
        <p:txBody>
          <a:bodyPr wrap="none" rtlCol="0">
            <a:spAutoFit/>
          </a:bodyPr>
          <a:lstStyle/>
          <a:p>
            <a:r>
              <a:rPr lang="en-US" sz="1400" dirty="0" smtClean="0"/>
              <a:t>Howe et. al, 2014, PNAS</a:t>
            </a:r>
            <a:endParaRPr lang="en-US" sz="1400" dirty="0"/>
          </a:p>
        </p:txBody>
      </p:sp>
    </p:spTree>
    <p:extLst>
      <p:ext uri="{BB962C8B-B14F-4D97-AF65-F5344CB8AC3E}">
        <p14:creationId xmlns:p14="http://schemas.microsoft.com/office/powerpoint/2010/main" val="6511909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a:t>
            </a:r>
            <a:endParaRPr lang="en-US" dirty="0"/>
          </a:p>
        </p:txBody>
      </p:sp>
      <p:sp>
        <p:nvSpPr>
          <p:cNvPr id="3" name="Content Placeholder 2"/>
          <p:cNvSpPr>
            <a:spLocks noGrp="1"/>
          </p:cNvSpPr>
          <p:nvPr>
            <p:ph sz="quarter" idx="1"/>
          </p:nvPr>
        </p:nvSpPr>
        <p:spPr/>
        <p:txBody>
          <a:bodyPr/>
          <a:lstStyle/>
          <a:p>
            <a:r>
              <a:rPr lang="en-US" dirty="0" smtClean="0"/>
              <a:t>More data, more samples, better references</a:t>
            </a:r>
          </a:p>
          <a:p>
            <a:r>
              <a:rPr lang="en-US" dirty="0" smtClean="0"/>
              <a:t>Expense will be in sampling – not sequencing or even data analysis</a:t>
            </a:r>
          </a:p>
          <a:p>
            <a:r>
              <a:rPr lang="en-US" dirty="0" smtClean="0"/>
              <a:t>All biologists will need to know how to use a pipette and write computer programs</a:t>
            </a:r>
          </a:p>
          <a:p>
            <a:r>
              <a:rPr lang="en-US" dirty="0" smtClean="0"/>
              <a:t>Large-scale, collaborative projects rather than single </a:t>
            </a:r>
            <a:r>
              <a:rPr lang="en-US" smtClean="0"/>
              <a:t>PI efforts</a:t>
            </a:r>
            <a:endParaRPr lang="en-US" dirty="0"/>
          </a:p>
        </p:txBody>
      </p:sp>
    </p:spTree>
    <p:extLst>
      <p:ext uri="{BB962C8B-B14F-4D97-AF65-F5344CB8AC3E}">
        <p14:creationId xmlns:p14="http://schemas.microsoft.com/office/powerpoint/2010/main" val="251589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a:cs typeface="Arial"/>
              </a:rPr>
              <a:t>Cost of Sequencing</a:t>
            </a:r>
            <a:endParaRPr lang="en-US" b="1" dirty="0">
              <a:latin typeface="Arial"/>
              <a:cs typeface="Arial"/>
            </a:endParaRPr>
          </a:p>
        </p:txBody>
      </p:sp>
      <p:sp>
        <p:nvSpPr>
          <p:cNvPr id="5" name="TextBox 4"/>
          <p:cNvSpPr txBox="1"/>
          <p:nvPr/>
        </p:nvSpPr>
        <p:spPr>
          <a:xfrm>
            <a:off x="6637197" y="6555868"/>
            <a:ext cx="2506803" cy="307777"/>
          </a:xfrm>
          <a:prstGeom prst="rect">
            <a:avLst/>
          </a:prstGeom>
          <a:noFill/>
        </p:spPr>
        <p:txBody>
          <a:bodyPr wrap="none" rtlCol="0">
            <a:spAutoFit/>
          </a:bodyPr>
          <a:lstStyle/>
          <a:p>
            <a:r>
              <a:rPr lang="en-US" sz="1400" dirty="0" smtClean="0"/>
              <a:t>Stein, Genome Biology, 2010 </a:t>
            </a:r>
            <a:endParaRPr lang="en-US" sz="1400" dirty="0"/>
          </a:p>
        </p:txBody>
      </p:sp>
      <p:cxnSp>
        <p:nvCxnSpPr>
          <p:cNvPr id="6" name="Straight Connector 5"/>
          <p:cNvCxnSpPr/>
          <p:nvPr/>
        </p:nvCxnSpPr>
        <p:spPr>
          <a:xfrm>
            <a:off x="1617579" y="1684227"/>
            <a:ext cx="0" cy="421124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17579" y="5895474"/>
            <a:ext cx="560136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a:stretch>
            <a:fillRect/>
          </a:stretch>
        </p:blipFill>
        <p:spPr>
          <a:xfrm>
            <a:off x="1570487" y="6135988"/>
            <a:ext cx="5887877" cy="434078"/>
          </a:xfrm>
          <a:prstGeom prst="rect">
            <a:avLst/>
          </a:prstGeom>
        </p:spPr>
      </p:pic>
      <p:cxnSp>
        <p:nvCxnSpPr>
          <p:cNvPr id="22" name="Straight Connector 21"/>
          <p:cNvCxnSpPr/>
          <p:nvPr/>
        </p:nvCxnSpPr>
        <p:spPr>
          <a:xfrm flipV="1">
            <a:off x="1617579" y="3794832"/>
            <a:ext cx="5601368" cy="1827804"/>
          </a:xfrm>
          <a:prstGeom prst="line">
            <a:avLst/>
          </a:prstGeom>
          <a:ln w="5715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754908" y="3791148"/>
            <a:ext cx="4341904" cy="369332"/>
          </a:xfrm>
          <a:prstGeom prst="rect">
            <a:avLst/>
          </a:prstGeom>
          <a:noFill/>
        </p:spPr>
        <p:txBody>
          <a:bodyPr wrap="none" rtlCol="0">
            <a:spAutoFit/>
          </a:bodyPr>
          <a:lstStyle/>
          <a:p>
            <a:r>
              <a:rPr lang="en-US" dirty="0" smtClean="0"/>
              <a:t>E. Coli genome 4,500,000 </a:t>
            </a:r>
            <a:r>
              <a:rPr lang="en-US" dirty="0" err="1" smtClean="0"/>
              <a:t>bp</a:t>
            </a:r>
            <a:r>
              <a:rPr lang="en-US" dirty="0" smtClean="0"/>
              <a:t> ($4.5M, 1992)</a:t>
            </a:r>
            <a:endParaRPr lang="en-US" dirty="0"/>
          </a:p>
        </p:txBody>
      </p:sp>
      <p:sp>
        <p:nvSpPr>
          <p:cNvPr id="11" name="TextBox 10"/>
          <p:cNvSpPr txBox="1"/>
          <p:nvPr/>
        </p:nvSpPr>
        <p:spPr>
          <a:xfrm>
            <a:off x="1570487" y="6066082"/>
            <a:ext cx="5880649" cy="446276"/>
          </a:xfrm>
          <a:prstGeom prst="rect">
            <a:avLst/>
          </a:prstGeom>
          <a:solidFill>
            <a:srgbClr val="FFFFFF"/>
          </a:solidFill>
        </p:spPr>
        <p:txBody>
          <a:bodyPr wrap="none" rtlCol="0">
            <a:spAutoFit/>
          </a:bodyPr>
          <a:lstStyle/>
          <a:p>
            <a:r>
              <a:rPr lang="en-US" sz="1150" dirty="0" smtClean="0"/>
              <a:t>1990    1992    1994    1996    1998    2000    2003    2004    2006    2008    2010    2012</a:t>
            </a:r>
            <a:br>
              <a:rPr lang="en-US" sz="1150" dirty="0" smtClean="0"/>
            </a:br>
            <a:r>
              <a:rPr lang="en-US" sz="1150" dirty="0" smtClean="0"/>
              <a:t>						Year </a:t>
            </a:r>
            <a:endParaRPr lang="en-US" sz="1150" dirty="0"/>
          </a:p>
        </p:txBody>
      </p:sp>
      <p:pic>
        <p:nvPicPr>
          <p:cNvPr id="12" name="Picture 11"/>
          <p:cNvPicPr>
            <a:picLocks noChangeAspect="1"/>
          </p:cNvPicPr>
          <p:nvPr/>
        </p:nvPicPr>
        <p:blipFill rotWithShape="1">
          <a:blip r:embed="rId4"/>
          <a:srcRect r="44721"/>
          <a:stretch/>
        </p:blipFill>
        <p:spPr>
          <a:xfrm>
            <a:off x="7253584" y="1638047"/>
            <a:ext cx="724353" cy="4313747"/>
          </a:xfrm>
          <a:prstGeom prst="rect">
            <a:avLst/>
          </a:prstGeom>
        </p:spPr>
      </p:pic>
      <p:sp>
        <p:nvSpPr>
          <p:cNvPr id="13" name="TextBox 12"/>
          <p:cNvSpPr txBox="1"/>
          <p:nvPr/>
        </p:nvSpPr>
        <p:spPr>
          <a:xfrm>
            <a:off x="7313750" y="5728900"/>
            <a:ext cx="388222" cy="276999"/>
          </a:xfrm>
          <a:prstGeom prst="rect">
            <a:avLst/>
          </a:prstGeom>
          <a:solidFill>
            <a:srgbClr val="FFFFFF"/>
          </a:solidFill>
        </p:spPr>
        <p:txBody>
          <a:bodyPr wrap="none" rtlCol="0">
            <a:spAutoFit/>
          </a:bodyPr>
          <a:lstStyle/>
          <a:p>
            <a:r>
              <a:rPr lang="en-US" sz="1200" dirty="0" smtClean="0"/>
              <a:t>0.1</a:t>
            </a:r>
            <a:endParaRPr lang="en-US" sz="1200" dirty="0"/>
          </a:p>
        </p:txBody>
      </p:sp>
      <p:sp>
        <p:nvSpPr>
          <p:cNvPr id="14" name="TextBox 13"/>
          <p:cNvSpPr txBox="1"/>
          <p:nvPr/>
        </p:nvSpPr>
        <p:spPr>
          <a:xfrm>
            <a:off x="7323576" y="5345637"/>
            <a:ext cx="269575" cy="276999"/>
          </a:xfrm>
          <a:prstGeom prst="rect">
            <a:avLst/>
          </a:prstGeom>
          <a:solidFill>
            <a:srgbClr val="FFFFFF"/>
          </a:solidFill>
        </p:spPr>
        <p:txBody>
          <a:bodyPr wrap="none" rtlCol="0">
            <a:spAutoFit/>
          </a:bodyPr>
          <a:lstStyle/>
          <a:p>
            <a:r>
              <a:rPr lang="en-US" sz="1200" dirty="0"/>
              <a:t>1</a:t>
            </a:r>
          </a:p>
        </p:txBody>
      </p:sp>
      <p:sp>
        <p:nvSpPr>
          <p:cNvPr id="15" name="TextBox 14"/>
          <p:cNvSpPr txBox="1"/>
          <p:nvPr/>
        </p:nvSpPr>
        <p:spPr>
          <a:xfrm>
            <a:off x="7315757" y="4833651"/>
            <a:ext cx="354484" cy="276999"/>
          </a:xfrm>
          <a:prstGeom prst="rect">
            <a:avLst/>
          </a:prstGeom>
          <a:solidFill>
            <a:srgbClr val="FFFFFF"/>
          </a:solidFill>
        </p:spPr>
        <p:txBody>
          <a:bodyPr wrap="none" rtlCol="0">
            <a:spAutoFit/>
          </a:bodyPr>
          <a:lstStyle/>
          <a:p>
            <a:r>
              <a:rPr lang="en-US" sz="1200" dirty="0" smtClean="0"/>
              <a:t>10</a:t>
            </a:r>
            <a:endParaRPr lang="en-US" sz="1200" dirty="0"/>
          </a:p>
        </p:txBody>
      </p:sp>
      <p:sp>
        <p:nvSpPr>
          <p:cNvPr id="16" name="TextBox 15"/>
          <p:cNvSpPr txBox="1"/>
          <p:nvPr/>
        </p:nvSpPr>
        <p:spPr>
          <a:xfrm>
            <a:off x="7330928" y="4398867"/>
            <a:ext cx="439393" cy="276999"/>
          </a:xfrm>
          <a:prstGeom prst="rect">
            <a:avLst/>
          </a:prstGeom>
          <a:solidFill>
            <a:srgbClr val="FFFFFF"/>
          </a:solidFill>
        </p:spPr>
        <p:txBody>
          <a:bodyPr wrap="none" rtlCol="0">
            <a:spAutoFit/>
          </a:bodyPr>
          <a:lstStyle/>
          <a:p>
            <a:r>
              <a:rPr lang="en-US" sz="1200" dirty="0" smtClean="0"/>
              <a:t>100</a:t>
            </a:r>
            <a:endParaRPr lang="en-US" sz="1200" dirty="0"/>
          </a:p>
        </p:txBody>
      </p:sp>
      <p:sp>
        <p:nvSpPr>
          <p:cNvPr id="17" name="TextBox 16"/>
          <p:cNvSpPr txBox="1"/>
          <p:nvPr/>
        </p:nvSpPr>
        <p:spPr>
          <a:xfrm>
            <a:off x="7340875" y="3920558"/>
            <a:ext cx="558040" cy="276999"/>
          </a:xfrm>
          <a:prstGeom prst="rect">
            <a:avLst/>
          </a:prstGeom>
          <a:solidFill>
            <a:srgbClr val="FFFFFF"/>
          </a:solidFill>
        </p:spPr>
        <p:txBody>
          <a:bodyPr wrap="none" rtlCol="0">
            <a:spAutoFit/>
          </a:bodyPr>
          <a:lstStyle/>
          <a:p>
            <a:r>
              <a:rPr lang="en-US" sz="1200" dirty="0" smtClean="0"/>
              <a:t>1,000</a:t>
            </a:r>
            <a:endParaRPr lang="en-US" sz="1200" dirty="0"/>
          </a:p>
        </p:txBody>
      </p:sp>
      <p:sp>
        <p:nvSpPr>
          <p:cNvPr id="18" name="TextBox 17"/>
          <p:cNvSpPr txBox="1"/>
          <p:nvPr/>
        </p:nvSpPr>
        <p:spPr>
          <a:xfrm>
            <a:off x="7334988" y="3494743"/>
            <a:ext cx="642949" cy="276999"/>
          </a:xfrm>
          <a:prstGeom prst="rect">
            <a:avLst/>
          </a:prstGeom>
          <a:solidFill>
            <a:srgbClr val="FFFFFF"/>
          </a:solidFill>
        </p:spPr>
        <p:txBody>
          <a:bodyPr wrap="none" rtlCol="0">
            <a:spAutoFit/>
          </a:bodyPr>
          <a:lstStyle/>
          <a:p>
            <a:r>
              <a:rPr lang="en-US" sz="1200" dirty="0" smtClean="0"/>
              <a:t>10,000</a:t>
            </a:r>
            <a:endParaRPr lang="en-US" sz="1200" dirty="0"/>
          </a:p>
        </p:txBody>
      </p:sp>
      <p:sp>
        <p:nvSpPr>
          <p:cNvPr id="19" name="TextBox 18"/>
          <p:cNvSpPr txBox="1"/>
          <p:nvPr/>
        </p:nvSpPr>
        <p:spPr>
          <a:xfrm>
            <a:off x="7319684" y="3044576"/>
            <a:ext cx="727859" cy="276999"/>
          </a:xfrm>
          <a:prstGeom prst="rect">
            <a:avLst/>
          </a:prstGeom>
          <a:solidFill>
            <a:srgbClr val="FFFFFF"/>
          </a:solidFill>
        </p:spPr>
        <p:txBody>
          <a:bodyPr wrap="none" rtlCol="0">
            <a:spAutoFit/>
          </a:bodyPr>
          <a:lstStyle/>
          <a:p>
            <a:r>
              <a:rPr lang="en-US" sz="1200" dirty="0" smtClean="0"/>
              <a:t>100,000</a:t>
            </a:r>
            <a:endParaRPr lang="en-US" sz="1200" dirty="0"/>
          </a:p>
        </p:txBody>
      </p:sp>
      <p:sp>
        <p:nvSpPr>
          <p:cNvPr id="21" name="TextBox 20"/>
          <p:cNvSpPr txBox="1"/>
          <p:nvPr/>
        </p:nvSpPr>
        <p:spPr>
          <a:xfrm>
            <a:off x="7323018" y="2560904"/>
            <a:ext cx="846506" cy="276999"/>
          </a:xfrm>
          <a:prstGeom prst="rect">
            <a:avLst/>
          </a:prstGeom>
          <a:solidFill>
            <a:srgbClr val="FFFFFF"/>
          </a:solidFill>
        </p:spPr>
        <p:txBody>
          <a:bodyPr wrap="none" rtlCol="0">
            <a:spAutoFit/>
          </a:bodyPr>
          <a:lstStyle/>
          <a:p>
            <a:r>
              <a:rPr lang="en-US" sz="1200" dirty="0" smtClean="0"/>
              <a:t>1,000,000</a:t>
            </a:r>
            <a:endParaRPr lang="en-US" sz="1200" dirty="0"/>
          </a:p>
        </p:txBody>
      </p:sp>
      <p:sp>
        <p:nvSpPr>
          <p:cNvPr id="23" name="TextBox 22"/>
          <p:cNvSpPr txBox="1"/>
          <p:nvPr/>
        </p:nvSpPr>
        <p:spPr>
          <a:xfrm rot="5400000">
            <a:off x="7106426" y="3297199"/>
            <a:ext cx="2841606" cy="369332"/>
          </a:xfrm>
          <a:prstGeom prst="rect">
            <a:avLst/>
          </a:prstGeom>
          <a:noFill/>
        </p:spPr>
        <p:txBody>
          <a:bodyPr wrap="none" rtlCol="0">
            <a:spAutoFit/>
          </a:bodyPr>
          <a:lstStyle/>
          <a:p>
            <a:r>
              <a:rPr lang="en-US" dirty="0" smtClean="0"/>
              <a:t>DNA Sequencing, </a:t>
            </a:r>
            <a:r>
              <a:rPr lang="en-US" dirty="0" err="1" smtClean="0"/>
              <a:t>Mbp</a:t>
            </a:r>
            <a:r>
              <a:rPr lang="en-US" dirty="0"/>
              <a:t> </a:t>
            </a:r>
            <a:r>
              <a:rPr lang="en-US" dirty="0" smtClean="0"/>
              <a:t>per $</a:t>
            </a:r>
            <a:endParaRPr lang="en-US" dirty="0"/>
          </a:p>
        </p:txBody>
      </p:sp>
      <p:sp>
        <p:nvSpPr>
          <p:cNvPr id="25" name="TextBox 24"/>
          <p:cNvSpPr txBox="1"/>
          <p:nvPr/>
        </p:nvSpPr>
        <p:spPr>
          <a:xfrm>
            <a:off x="7323576" y="2113032"/>
            <a:ext cx="931415" cy="276999"/>
          </a:xfrm>
          <a:prstGeom prst="rect">
            <a:avLst/>
          </a:prstGeom>
          <a:solidFill>
            <a:srgbClr val="FFFFFF"/>
          </a:solidFill>
        </p:spPr>
        <p:txBody>
          <a:bodyPr wrap="none" rtlCol="0">
            <a:spAutoFit/>
          </a:bodyPr>
          <a:lstStyle/>
          <a:p>
            <a:r>
              <a:rPr lang="en-US" sz="1200" dirty="0" smtClean="0"/>
              <a:t>10,000,000</a:t>
            </a:r>
            <a:endParaRPr lang="en-US" sz="1200" dirty="0"/>
          </a:p>
        </p:txBody>
      </p:sp>
      <p:sp>
        <p:nvSpPr>
          <p:cNvPr id="27" name="TextBox 26"/>
          <p:cNvSpPr txBox="1"/>
          <p:nvPr/>
        </p:nvSpPr>
        <p:spPr>
          <a:xfrm>
            <a:off x="7319884" y="1675204"/>
            <a:ext cx="1016324" cy="276999"/>
          </a:xfrm>
          <a:prstGeom prst="rect">
            <a:avLst/>
          </a:prstGeom>
          <a:solidFill>
            <a:srgbClr val="FFFFFF"/>
          </a:solidFill>
        </p:spPr>
        <p:txBody>
          <a:bodyPr wrap="none" rtlCol="0">
            <a:spAutoFit/>
          </a:bodyPr>
          <a:lstStyle/>
          <a:p>
            <a:r>
              <a:rPr lang="en-US" sz="1200" dirty="0" smtClean="0"/>
              <a:t>100,000,000</a:t>
            </a:r>
            <a:endParaRPr lang="en-US" sz="1200" dirty="0"/>
          </a:p>
        </p:txBody>
      </p:sp>
    </p:spTree>
    <p:extLst>
      <p:ext uri="{BB962C8B-B14F-4D97-AF65-F5344CB8AC3E}">
        <p14:creationId xmlns:p14="http://schemas.microsoft.com/office/powerpoint/2010/main" val="421558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Arial"/>
                <a:cs typeface="Arial"/>
              </a:rPr>
              <a:t>Rapidly decreasing costs with NGS Sequencing</a:t>
            </a:r>
            <a:endParaRPr lang="en-US" b="1" dirty="0">
              <a:latin typeface="Arial"/>
              <a:cs typeface="Arial"/>
            </a:endParaRPr>
          </a:p>
        </p:txBody>
      </p:sp>
      <p:sp>
        <p:nvSpPr>
          <p:cNvPr id="5" name="TextBox 4"/>
          <p:cNvSpPr txBox="1"/>
          <p:nvPr/>
        </p:nvSpPr>
        <p:spPr>
          <a:xfrm>
            <a:off x="6637197" y="6555868"/>
            <a:ext cx="2506803" cy="307777"/>
          </a:xfrm>
          <a:prstGeom prst="rect">
            <a:avLst/>
          </a:prstGeom>
          <a:noFill/>
        </p:spPr>
        <p:txBody>
          <a:bodyPr wrap="none" rtlCol="0">
            <a:spAutoFit/>
          </a:bodyPr>
          <a:lstStyle/>
          <a:p>
            <a:r>
              <a:rPr lang="en-US" sz="1400" dirty="0" smtClean="0"/>
              <a:t>Stein, Genome Biology, 2010 </a:t>
            </a:r>
            <a:endParaRPr lang="en-US" sz="1400" dirty="0"/>
          </a:p>
        </p:txBody>
      </p:sp>
      <p:cxnSp>
        <p:nvCxnSpPr>
          <p:cNvPr id="6" name="Straight Connector 5"/>
          <p:cNvCxnSpPr/>
          <p:nvPr/>
        </p:nvCxnSpPr>
        <p:spPr>
          <a:xfrm>
            <a:off x="1617579" y="1684227"/>
            <a:ext cx="0" cy="421124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17579" y="5895474"/>
            <a:ext cx="560136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a:stretch>
            <a:fillRect/>
          </a:stretch>
        </p:blipFill>
        <p:spPr>
          <a:xfrm>
            <a:off x="1570487" y="6135988"/>
            <a:ext cx="5887877" cy="434078"/>
          </a:xfrm>
          <a:prstGeom prst="rect">
            <a:avLst/>
          </a:prstGeom>
        </p:spPr>
      </p:pic>
      <p:cxnSp>
        <p:nvCxnSpPr>
          <p:cNvPr id="22" name="Straight Connector 21"/>
          <p:cNvCxnSpPr/>
          <p:nvPr/>
        </p:nvCxnSpPr>
        <p:spPr>
          <a:xfrm flipV="1">
            <a:off x="1617579" y="3794832"/>
            <a:ext cx="5601368" cy="1827804"/>
          </a:xfrm>
          <a:prstGeom prst="line">
            <a:avLst/>
          </a:prstGeom>
          <a:ln w="57150" cmpd="sng">
            <a:solidFill>
              <a:srgbClr val="FFFF00"/>
            </a:solidFill>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4"/>
          <a:stretch>
            <a:fillRect/>
          </a:stretch>
        </p:blipFill>
        <p:spPr>
          <a:xfrm>
            <a:off x="7253584" y="1638047"/>
            <a:ext cx="1310359" cy="4313747"/>
          </a:xfrm>
          <a:prstGeom prst="rect">
            <a:avLst/>
          </a:prstGeom>
        </p:spPr>
      </p:pic>
      <p:sp>
        <p:nvSpPr>
          <p:cNvPr id="26" name="TextBox 25"/>
          <p:cNvSpPr txBox="1"/>
          <p:nvPr/>
        </p:nvSpPr>
        <p:spPr>
          <a:xfrm>
            <a:off x="2620818" y="1824182"/>
            <a:ext cx="3861617" cy="646331"/>
          </a:xfrm>
          <a:prstGeom prst="rect">
            <a:avLst/>
          </a:prstGeom>
          <a:noFill/>
        </p:spPr>
        <p:txBody>
          <a:bodyPr wrap="none" rtlCol="0">
            <a:spAutoFit/>
          </a:bodyPr>
          <a:lstStyle/>
          <a:p>
            <a:r>
              <a:rPr lang="en-US" dirty="0" smtClean="0"/>
              <a:t>Next Generation Sequencing</a:t>
            </a:r>
          </a:p>
          <a:p>
            <a:r>
              <a:rPr lang="en-US" dirty="0" smtClean="0"/>
              <a:t>4,500,000 </a:t>
            </a:r>
            <a:r>
              <a:rPr lang="en-US" dirty="0" err="1" smtClean="0"/>
              <a:t>bp</a:t>
            </a:r>
            <a:r>
              <a:rPr lang="en-US" dirty="0" smtClean="0"/>
              <a:t> (E. Coli, $200, presently)</a:t>
            </a:r>
            <a:endParaRPr lang="en-US" dirty="0"/>
          </a:p>
        </p:txBody>
      </p:sp>
      <p:cxnSp>
        <p:nvCxnSpPr>
          <p:cNvPr id="4" name="Straight Connector 3"/>
          <p:cNvCxnSpPr/>
          <p:nvPr/>
        </p:nvCxnSpPr>
        <p:spPr>
          <a:xfrm flipV="1">
            <a:off x="5068455" y="1824182"/>
            <a:ext cx="2150492" cy="27940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70487" y="6066082"/>
            <a:ext cx="5880649" cy="446276"/>
          </a:xfrm>
          <a:prstGeom prst="rect">
            <a:avLst/>
          </a:prstGeom>
          <a:solidFill>
            <a:srgbClr val="FFFFFF"/>
          </a:solidFill>
        </p:spPr>
        <p:txBody>
          <a:bodyPr wrap="none" rtlCol="0">
            <a:spAutoFit/>
          </a:bodyPr>
          <a:lstStyle/>
          <a:p>
            <a:r>
              <a:rPr lang="en-US" sz="1150" dirty="0" smtClean="0"/>
              <a:t>1990    1992    1994    1996    1998    2000    2003    2004    2006    2008    2010    2012</a:t>
            </a:r>
            <a:br>
              <a:rPr lang="en-US" sz="1150" dirty="0" smtClean="0"/>
            </a:br>
            <a:r>
              <a:rPr lang="en-US" sz="1150" dirty="0" smtClean="0"/>
              <a:t>						Year </a:t>
            </a:r>
            <a:endParaRPr lang="en-US" sz="1150" dirty="0"/>
          </a:p>
        </p:txBody>
      </p:sp>
      <p:pic>
        <p:nvPicPr>
          <p:cNvPr id="14" name="Picture 13"/>
          <p:cNvPicPr>
            <a:picLocks noChangeAspect="1"/>
          </p:cNvPicPr>
          <p:nvPr/>
        </p:nvPicPr>
        <p:blipFill rotWithShape="1">
          <a:blip r:embed="rId4"/>
          <a:srcRect r="44721"/>
          <a:stretch/>
        </p:blipFill>
        <p:spPr>
          <a:xfrm>
            <a:off x="7253584" y="1638047"/>
            <a:ext cx="724353" cy="4313747"/>
          </a:xfrm>
          <a:prstGeom prst="rect">
            <a:avLst/>
          </a:prstGeom>
        </p:spPr>
      </p:pic>
      <p:sp>
        <p:nvSpPr>
          <p:cNvPr id="15" name="TextBox 14"/>
          <p:cNvSpPr txBox="1"/>
          <p:nvPr/>
        </p:nvSpPr>
        <p:spPr>
          <a:xfrm>
            <a:off x="7313750" y="5728900"/>
            <a:ext cx="388222" cy="276999"/>
          </a:xfrm>
          <a:prstGeom prst="rect">
            <a:avLst/>
          </a:prstGeom>
          <a:solidFill>
            <a:srgbClr val="FFFFFF"/>
          </a:solidFill>
        </p:spPr>
        <p:txBody>
          <a:bodyPr wrap="none" rtlCol="0">
            <a:spAutoFit/>
          </a:bodyPr>
          <a:lstStyle/>
          <a:p>
            <a:r>
              <a:rPr lang="en-US" sz="1200" dirty="0" smtClean="0"/>
              <a:t>0.1</a:t>
            </a:r>
            <a:endParaRPr lang="en-US" sz="1200" dirty="0"/>
          </a:p>
        </p:txBody>
      </p:sp>
      <p:sp>
        <p:nvSpPr>
          <p:cNvPr id="16" name="TextBox 15"/>
          <p:cNvSpPr txBox="1"/>
          <p:nvPr/>
        </p:nvSpPr>
        <p:spPr>
          <a:xfrm>
            <a:off x="7323576" y="5345637"/>
            <a:ext cx="269575" cy="276999"/>
          </a:xfrm>
          <a:prstGeom prst="rect">
            <a:avLst/>
          </a:prstGeom>
          <a:solidFill>
            <a:srgbClr val="FFFFFF"/>
          </a:solidFill>
        </p:spPr>
        <p:txBody>
          <a:bodyPr wrap="none" rtlCol="0">
            <a:spAutoFit/>
          </a:bodyPr>
          <a:lstStyle/>
          <a:p>
            <a:r>
              <a:rPr lang="en-US" sz="1200" dirty="0"/>
              <a:t>1</a:t>
            </a:r>
          </a:p>
        </p:txBody>
      </p:sp>
      <p:sp>
        <p:nvSpPr>
          <p:cNvPr id="17" name="TextBox 16"/>
          <p:cNvSpPr txBox="1"/>
          <p:nvPr/>
        </p:nvSpPr>
        <p:spPr>
          <a:xfrm>
            <a:off x="7315757" y="4833651"/>
            <a:ext cx="354484" cy="276999"/>
          </a:xfrm>
          <a:prstGeom prst="rect">
            <a:avLst/>
          </a:prstGeom>
          <a:solidFill>
            <a:srgbClr val="FFFFFF"/>
          </a:solidFill>
        </p:spPr>
        <p:txBody>
          <a:bodyPr wrap="none" rtlCol="0">
            <a:spAutoFit/>
          </a:bodyPr>
          <a:lstStyle/>
          <a:p>
            <a:r>
              <a:rPr lang="en-US" sz="1200" dirty="0" smtClean="0"/>
              <a:t>10</a:t>
            </a:r>
            <a:endParaRPr lang="en-US" sz="1200" dirty="0"/>
          </a:p>
        </p:txBody>
      </p:sp>
      <p:sp>
        <p:nvSpPr>
          <p:cNvPr id="18" name="TextBox 17"/>
          <p:cNvSpPr txBox="1"/>
          <p:nvPr/>
        </p:nvSpPr>
        <p:spPr>
          <a:xfrm>
            <a:off x="7330928" y="4398867"/>
            <a:ext cx="439393" cy="276999"/>
          </a:xfrm>
          <a:prstGeom prst="rect">
            <a:avLst/>
          </a:prstGeom>
          <a:solidFill>
            <a:srgbClr val="FFFFFF"/>
          </a:solidFill>
        </p:spPr>
        <p:txBody>
          <a:bodyPr wrap="none" rtlCol="0">
            <a:spAutoFit/>
          </a:bodyPr>
          <a:lstStyle/>
          <a:p>
            <a:r>
              <a:rPr lang="en-US" sz="1200" dirty="0" smtClean="0"/>
              <a:t>100</a:t>
            </a:r>
            <a:endParaRPr lang="en-US" sz="1200" dirty="0"/>
          </a:p>
        </p:txBody>
      </p:sp>
      <p:sp>
        <p:nvSpPr>
          <p:cNvPr id="19" name="TextBox 18"/>
          <p:cNvSpPr txBox="1"/>
          <p:nvPr/>
        </p:nvSpPr>
        <p:spPr>
          <a:xfrm>
            <a:off x="7340875" y="3920558"/>
            <a:ext cx="558040" cy="276999"/>
          </a:xfrm>
          <a:prstGeom prst="rect">
            <a:avLst/>
          </a:prstGeom>
          <a:solidFill>
            <a:srgbClr val="FFFFFF"/>
          </a:solidFill>
        </p:spPr>
        <p:txBody>
          <a:bodyPr wrap="none" rtlCol="0">
            <a:spAutoFit/>
          </a:bodyPr>
          <a:lstStyle/>
          <a:p>
            <a:r>
              <a:rPr lang="en-US" sz="1200" dirty="0" smtClean="0"/>
              <a:t>1,000</a:t>
            </a:r>
            <a:endParaRPr lang="en-US" sz="1200" dirty="0"/>
          </a:p>
        </p:txBody>
      </p:sp>
      <p:sp>
        <p:nvSpPr>
          <p:cNvPr id="21" name="TextBox 20"/>
          <p:cNvSpPr txBox="1"/>
          <p:nvPr/>
        </p:nvSpPr>
        <p:spPr>
          <a:xfrm>
            <a:off x="7334988" y="3494743"/>
            <a:ext cx="642949" cy="276999"/>
          </a:xfrm>
          <a:prstGeom prst="rect">
            <a:avLst/>
          </a:prstGeom>
          <a:solidFill>
            <a:srgbClr val="FFFFFF"/>
          </a:solidFill>
        </p:spPr>
        <p:txBody>
          <a:bodyPr wrap="none" rtlCol="0">
            <a:spAutoFit/>
          </a:bodyPr>
          <a:lstStyle/>
          <a:p>
            <a:r>
              <a:rPr lang="en-US" sz="1200" dirty="0" smtClean="0"/>
              <a:t>10,000</a:t>
            </a:r>
            <a:endParaRPr lang="en-US" sz="1200" dirty="0"/>
          </a:p>
        </p:txBody>
      </p:sp>
      <p:sp>
        <p:nvSpPr>
          <p:cNvPr id="23" name="TextBox 22"/>
          <p:cNvSpPr txBox="1"/>
          <p:nvPr/>
        </p:nvSpPr>
        <p:spPr>
          <a:xfrm>
            <a:off x="7319684" y="3044576"/>
            <a:ext cx="727859" cy="276999"/>
          </a:xfrm>
          <a:prstGeom prst="rect">
            <a:avLst/>
          </a:prstGeom>
          <a:solidFill>
            <a:srgbClr val="FFFFFF"/>
          </a:solidFill>
        </p:spPr>
        <p:txBody>
          <a:bodyPr wrap="none" rtlCol="0">
            <a:spAutoFit/>
          </a:bodyPr>
          <a:lstStyle/>
          <a:p>
            <a:r>
              <a:rPr lang="en-US" sz="1200" dirty="0" smtClean="0"/>
              <a:t>100,000</a:t>
            </a:r>
            <a:endParaRPr lang="en-US" sz="1200" dirty="0"/>
          </a:p>
        </p:txBody>
      </p:sp>
      <p:sp>
        <p:nvSpPr>
          <p:cNvPr id="25" name="TextBox 24"/>
          <p:cNvSpPr txBox="1"/>
          <p:nvPr/>
        </p:nvSpPr>
        <p:spPr>
          <a:xfrm>
            <a:off x="7323018" y="2560904"/>
            <a:ext cx="846506" cy="276999"/>
          </a:xfrm>
          <a:prstGeom prst="rect">
            <a:avLst/>
          </a:prstGeom>
          <a:solidFill>
            <a:srgbClr val="FFFFFF"/>
          </a:solidFill>
        </p:spPr>
        <p:txBody>
          <a:bodyPr wrap="none" rtlCol="0">
            <a:spAutoFit/>
          </a:bodyPr>
          <a:lstStyle/>
          <a:p>
            <a:r>
              <a:rPr lang="en-US" sz="1200" dirty="0" smtClean="0"/>
              <a:t>1,000,000</a:t>
            </a:r>
            <a:endParaRPr lang="en-US" sz="1200" dirty="0"/>
          </a:p>
        </p:txBody>
      </p:sp>
      <p:sp>
        <p:nvSpPr>
          <p:cNvPr id="27" name="TextBox 26"/>
          <p:cNvSpPr txBox="1"/>
          <p:nvPr/>
        </p:nvSpPr>
        <p:spPr>
          <a:xfrm rot="5400000">
            <a:off x="6748722" y="4012891"/>
            <a:ext cx="2841606" cy="369332"/>
          </a:xfrm>
          <a:prstGeom prst="rect">
            <a:avLst/>
          </a:prstGeom>
          <a:solidFill>
            <a:srgbClr val="FFFFFF"/>
          </a:solidFill>
        </p:spPr>
        <p:txBody>
          <a:bodyPr wrap="none" rtlCol="0">
            <a:spAutoFit/>
          </a:bodyPr>
          <a:lstStyle/>
          <a:p>
            <a:r>
              <a:rPr lang="en-US" dirty="0" smtClean="0"/>
              <a:t>DNA Sequencing, </a:t>
            </a:r>
            <a:r>
              <a:rPr lang="en-US" dirty="0" err="1" smtClean="0"/>
              <a:t>Mbp</a:t>
            </a:r>
            <a:r>
              <a:rPr lang="en-US" dirty="0"/>
              <a:t> </a:t>
            </a:r>
            <a:r>
              <a:rPr lang="en-US" dirty="0" smtClean="0"/>
              <a:t>per $</a:t>
            </a:r>
            <a:endParaRPr lang="en-US" dirty="0"/>
          </a:p>
        </p:txBody>
      </p:sp>
      <p:sp>
        <p:nvSpPr>
          <p:cNvPr id="28" name="TextBox 27"/>
          <p:cNvSpPr txBox="1"/>
          <p:nvPr/>
        </p:nvSpPr>
        <p:spPr>
          <a:xfrm>
            <a:off x="7323576" y="2113032"/>
            <a:ext cx="931415" cy="276999"/>
          </a:xfrm>
          <a:prstGeom prst="rect">
            <a:avLst/>
          </a:prstGeom>
          <a:solidFill>
            <a:srgbClr val="FFFFFF"/>
          </a:solidFill>
        </p:spPr>
        <p:txBody>
          <a:bodyPr wrap="none" rtlCol="0">
            <a:spAutoFit/>
          </a:bodyPr>
          <a:lstStyle/>
          <a:p>
            <a:r>
              <a:rPr lang="en-US" sz="1200" dirty="0" smtClean="0"/>
              <a:t>10,000,000</a:t>
            </a:r>
            <a:endParaRPr lang="en-US" sz="1200" dirty="0"/>
          </a:p>
        </p:txBody>
      </p:sp>
      <p:sp>
        <p:nvSpPr>
          <p:cNvPr id="29" name="TextBox 28"/>
          <p:cNvSpPr txBox="1"/>
          <p:nvPr/>
        </p:nvSpPr>
        <p:spPr>
          <a:xfrm>
            <a:off x="7319884" y="1675204"/>
            <a:ext cx="1016324" cy="276999"/>
          </a:xfrm>
          <a:prstGeom prst="rect">
            <a:avLst/>
          </a:prstGeom>
          <a:solidFill>
            <a:srgbClr val="FFFFFF"/>
          </a:solidFill>
        </p:spPr>
        <p:txBody>
          <a:bodyPr wrap="none" rtlCol="0">
            <a:spAutoFit/>
          </a:bodyPr>
          <a:lstStyle/>
          <a:p>
            <a:r>
              <a:rPr lang="en-US" sz="1200" dirty="0" smtClean="0"/>
              <a:t>100,000,000</a:t>
            </a:r>
            <a:endParaRPr lang="en-US" sz="1200" dirty="0"/>
          </a:p>
        </p:txBody>
      </p:sp>
    </p:spTree>
    <p:extLst>
      <p:ext uri="{BB962C8B-B14F-4D97-AF65-F5344CB8AC3E}">
        <p14:creationId xmlns:p14="http://schemas.microsoft.com/office/powerpoint/2010/main" val="1949230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432" y="151252"/>
            <a:ext cx="8229600" cy="990600"/>
          </a:xfrm>
        </p:spPr>
        <p:txBody>
          <a:bodyPr>
            <a:normAutofit/>
          </a:bodyPr>
          <a:lstStyle/>
          <a:p>
            <a:r>
              <a:rPr lang="en-US" dirty="0" smtClean="0"/>
              <a:t>Effects of low cost sequencing…</a:t>
            </a:r>
            <a:endParaRPr lang="en-US" dirty="0"/>
          </a:p>
        </p:txBody>
      </p:sp>
      <p:sp>
        <p:nvSpPr>
          <p:cNvPr id="3" name="Content Placeholder 2"/>
          <p:cNvSpPr>
            <a:spLocks noGrp="1"/>
          </p:cNvSpPr>
          <p:nvPr>
            <p:ph sz="quarter" idx="1"/>
          </p:nvPr>
        </p:nvSpPr>
        <p:spPr>
          <a:xfrm>
            <a:off x="-6104466" y="1543756"/>
            <a:ext cx="8229600" cy="4876800"/>
          </a:xfrm>
        </p:spPr>
        <p:txBody>
          <a:bodyPr>
            <a:normAutofit/>
          </a:bodyPr>
          <a:lstStyle/>
          <a:p>
            <a:pPr marL="0" indent="0">
              <a:buNone/>
            </a:pPr>
            <a:endParaRPr lang="en-US" dirty="0" smtClean="0"/>
          </a:p>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669032" y="1543756"/>
            <a:ext cx="2468615" cy="1274494"/>
          </a:xfrm>
          <a:prstGeom prst="rect">
            <a:avLst/>
          </a:prstGeom>
        </p:spPr>
      </p:pic>
      <p:sp>
        <p:nvSpPr>
          <p:cNvPr id="6" name="TextBox 5"/>
          <p:cNvSpPr txBox="1"/>
          <p:nvPr/>
        </p:nvSpPr>
        <p:spPr>
          <a:xfrm>
            <a:off x="669032" y="1567421"/>
            <a:ext cx="698178" cy="369332"/>
          </a:xfrm>
          <a:prstGeom prst="rect">
            <a:avLst/>
          </a:prstGeom>
          <a:noFill/>
        </p:spPr>
        <p:txBody>
          <a:bodyPr wrap="none" rtlCol="0">
            <a:spAutoFit/>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1995</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extBox 6"/>
          <p:cNvSpPr txBox="1"/>
          <p:nvPr/>
        </p:nvSpPr>
        <p:spPr>
          <a:xfrm>
            <a:off x="3605197" y="1603114"/>
            <a:ext cx="4132318" cy="923330"/>
          </a:xfrm>
          <a:prstGeom prst="rect">
            <a:avLst/>
          </a:prstGeom>
          <a:noFill/>
        </p:spPr>
        <p:txBody>
          <a:bodyPr wrap="square" rtlCol="0">
            <a:spAutoFit/>
          </a:bodyPr>
          <a:lstStyle/>
          <a:p>
            <a:r>
              <a:rPr lang="en-US" dirty="0" smtClean="0"/>
              <a:t>First free-living bacterium sequenced  for </a:t>
            </a:r>
            <a:r>
              <a:rPr lang="en-US" b="1" u="sng" dirty="0" smtClean="0"/>
              <a:t>billions of dollars</a:t>
            </a:r>
            <a:r>
              <a:rPr lang="en-US" dirty="0" smtClean="0"/>
              <a:t> and </a:t>
            </a:r>
            <a:r>
              <a:rPr lang="en-US" b="1" u="sng" dirty="0" smtClean="0"/>
              <a:t>years</a:t>
            </a:r>
            <a:r>
              <a:rPr lang="en-US" dirty="0" smtClean="0"/>
              <a:t> of analysis</a:t>
            </a:r>
          </a:p>
        </p:txBody>
      </p:sp>
      <p:pic>
        <p:nvPicPr>
          <p:cNvPr id="8" name="Picture 7"/>
          <p:cNvPicPr>
            <a:picLocks noChangeAspect="1"/>
          </p:cNvPicPr>
          <p:nvPr/>
        </p:nvPicPr>
        <p:blipFill rotWithShape="1">
          <a:blip r:embed="rId4"/>
          <a:srcRect t="4374"/>
          <a:stretch/>
        </p:blipFill>
        <p:spPr>
          <a:xfrm>
            <a:off x="459432" y="3367158"/>
            <a:ext cx="4253234" cy="2595582"/>
          </a:xfrm>
          <a:prstGeom prst="rect">
            <a:avLst/>
          </a:prstGeom>
        </p:spPr>
      </p:pic>
      <p:sp>
        <p:nvSpPr>
          <p:cNvPr id="9" name="TextBox 8"/>
          <p:cNvSpPr txBox="1"/>
          <p:nvPr/>
        </p:nvSpPr>
        <p:spPr>
          <a:xfrm>
            <a:off x="4882887" y="4164642"/>
            <a:ext cx="3060859" cy="1200329"/>
          </a:xfrm>
          <a:prstGeom prst="rect">
            <a:avLst/>
          </a:prstGeom>
          <a:noFill/>
        </p:spPr>
        <p:txBody>
          <a:bodyPr wrap="square" rtlCol="0">
            <a:spAutoFit/>
          </a:bodyPr>
          <a:lstStyle/>
          <a:p>
            <a:r>
              <a:rPr lang="en-US" dirty="0" smtClean="0"/>
              <a:t>Personal genome can be mapped in a </a:t>
            </a:r>
            <a:r>
              <a:rPr lang="en-US" b="1" u="sng" dirty="0" smtClean="0"/>
              <a:t>few days </a:t>
            </a:r>
            <a:r>
              <a:rPr lang="en-US" dirty="0" smtClean="0"/>
              <a:t>and </a:t>
            </a:r>
            <a:r>
              <a:rPr lang="en-US" b="1" u="sng" dirty="0" smtClean="0"/>
              <a:t>hundreds to few thousand</a:t>
            </a:r>
            <a:r>
              <a:rPr lang="en-US" dirty="0" smtClean="0"/>
              <a:t> </a:t>
            </a:r>
            <a:r>
              <a:rPr lang="en-US" b="1" u="sng" dirty="0" smtClean="0"/>
              <a:t>dollars</a:t>
            </a:r>
            <a:endParaRPr lang="en-US" b="1" u="sng" dirty="0"/>
          </a:p>
        </p:txBody>
      </p:sp>
    </p:spTree>
    <p:extLst>
      <p:ext uri="{BB962C8B-B14F-4D97-AF65-F5344CB8AC3E}">
        <p14:creationId xmlns:p14="http://schemas.microsoft.com/office/powerpoint/2010/main" val="29166768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363043" y="1981266"/>
            <a:ext cx="2151875" cy="43387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dirty="0">
              <a:solidFill>
                <a:schemeClr val="tx1"/>
              </a:solidFill>
            </a:endParaRPr>
          </a:p>
        </p:txBody>
      </p:sp>
      <p:sp>
        <p:nvSpPr>
          <p:cNvPr id="24" name="Rectangle 23"/>
          <p:cNvSpPr/>
          <p:nvPr/>
        </p:nvSpPr>
        <p:spPr>
          <a:xfrm>
            <a:off x="6526182" y="1990810"/>
            <a:ext cx="2151875" cy="43387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dirty="0">
              <a:solidFill>
                <a:schemeClr val="tx1"/>
              </a:solidFill>
            </a:endParaRPr>
          </a:p>
        </p:txBody>
      </p:sp>
      <p:sp>
        <p:nvSpPr>
          <p:cNvPr id="23" name="Rectangle 22"/>
          <p:cNvSpPr/>
          <p:nvPr/>
        </p:nvSpPr>
        <p:spPr>
          <a:xfrm>
            <a:off x="341010" y="1990810"/>
            <a:ext cx="2151875" cy="43387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dirty="0">
              <a:solidFill>
                <a:schemeClr val="tx1"/>
              </a:solidFill>
            </a:endParaRPr>
          </a:p>
        </p:txBody>
      </p:sp>
      <p:sp>
        <p:nvSpPr>
          <p:cNvPr id="2" name="Title 1"/>
          <p:cNvSpPr>
            <a:spLocks noGrp="1"/>
          </p:cNvSpPr>
          <p:nvPr>
            <p:ph type="title"/>
          </p:nvPr>
        </p:nvSpPr>
        <p:spPr/>
        <p:txBody>
          <a:bodyPr/>
          <a:lstStyle/>
          <a:p>
            <a:r>
              <a:rPr lang="en-US" b="1" dirty="0" smtClean="0">
                <a:latin typeface="Arial"/>
                <a:cs typeface="Arial"/>
              </a:rPr>
              <a:t>The experimental continuum</a:t>
            </a:r>
            <a:endParaRPr lang="en-US" b="1" dirty="0">
              <a:latin typeface="Arial"/>
              <a:cs typeface="Arial"/>
            </a:endParaRPr>
          </a:p>
        </p:txBody>
      </p:sp>
      <p:pic>
        <p:nvPicPr>
          <p:cNvPr id="8" name="Picture 7"/>
          <p:cNvPicPr>
            <a:picLocks noChangeAspect="1"/>
          </p:cNvPicPr>
          <p:nvPr/>
        </p:nvPicPr>
        <p:blipFill>
          <a:blip r:embed="rId3"/>
          <a:stretch>
            <a:fillRect/>
          </a:stretch>
        </p:blipFill>
        <p:spPr>
          <a:xfrm>
            <a:off x="574797" y="2467890"/>
            <a:ext cx="1765224" cy="2758648"/>
          </a:xfrm>
          <a:prstGeom prst="rect">
            <a:avLst/>
          </a:prstGeom>
        </p:spPr>
      </p:pic>
      <p:pic>
        <p:nvPicPr>
          <p:cNvPr id="9" name="Picture 8"/>
          <p:cNvPicPr>
            <a:picLocks noChangeAspect="1"/>
          </p:cNvPicPr>
          <p:nvPr/>
        </p:nvPicPr>
        <p:blipFill>
          <a:blip r:embed="rId4"/>
          <a:stretch>
            <a:fillRect/>
          </a:stretch>
        </p:blipFill>
        <p:spPr>
          <a:xfrm>
            <a:off x="3489347" y="2498883"/>
            <a:ext cx="1834387" cy="2727655"/>
          </a:xfrm>
          <a:prstGeom prst="rect">
            <a:avLst/>
          </a:prstGeom>
        </p:spPr>
      </p:pic>
      <p:pic>
        <p:nvPicPr>
          <p:cNvPr id="10" name="Picture 9"/>
          <p:cNvPicPr>
            <a:picLocks noChangeAspect="1"/>
          </p:cNvPicPr>
          <p:nvPr/>
        </p:nvPicPr>
        <p:blipFill rotWithShape="1">
          <a:blip r:embed="rId5"/>
          <a:srcRect l="13802" t="28928" r="13261"/>
          <a:stretch/>
        </p:blipFill>
        <p:spPr>
          <a:xfrm>
            <a:off x="6655529" y="3021871"/>
            <a:ext cx="1916698" cy="1867694"/>
          </a:xfrm>
          <a:prstGeom prst="rect">
            <a:avLst/>
          </a:prstGeom>
        </p:spPr>
      </p:pic>
      <p:sp>
        <p:nvSpPr>
          <p:cNvPr id="11" name="Right Arrow 10"/>
          <p:cNvSpPr/>
          <p:nvPr/>
        </p:nvSpPr>
        <p:spPr>
          <a:xfrm>
            <a:off x="2551680" y="3750425"/>
            <a:ext cx="752568" cy="55263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Right Arrow 16"/>
          <p:cNvSpPr/>
          <p:nvPr/>
        </p:nvSpPr>
        <p:spPr>
          <a:xfrm>
            <a:off x="5649948" y="3474106"/>
            <a:ext cx="752568" cy="55263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Right Arrow 17"/>
          <p:cNvSpPr/>
          <p:nvPr/>
        </p:nvSpPr>
        <p:spPr>
          <a:xfrm>
            <a:off x="5649948" y="4026744"/>
            <a:ext cx="752568" cy="55263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TextBox 19"/>
          <p:cNvSpPr txBox="1"/>
          <p:nvPr/>
        </p:nvSpPr>
        <p:spPr>
          <a:xfrm>
            <a:off x="717294" y="5571809"/>
            <a:ext cx="1407695" cy="646331"/>
          </a:xfrm>
          <a:prstGeom prst="rect">
            <a:avLst/>
          </a:prstGeom>
          <a:noFill/>
        </p:spPr>
        <p:txBody>
          <a:bodyPr wrap="none" rtlCol="0">
            <a:spAutoFit/>
          </a:bodyPr>
          <a:lstStyle/>
          <a:p>
            <a:pPr algn="ctr"/>
            <a:r>
              <a:rPr lang="en-US" dirty="0" smtClean="0"/>
              <a:t>Single Isolate </a:t>
            </a:r>
            <a:br>
              <a:rPr lang="en-US" dirty="0" smtClean="0"/>
            </a:br>
            <a:r>
              <a:rPr lang="en-US" dirty="0" smtClean="0"/>
              <a:t>Pure Culture</a:t>
            </a:r>
            <a:endParaRPr lang="en-US" dirty="0"/>
          </a:p>
        </p:txBody>
      </p:sp>
      <p:sp>
        <p:nvSpPr>
          <p:cNvPr id="21" name="TextBox 20"/>
          <p:cNvSpPr txBox="1"/>
          <p:nvPr/>
        </p:nvSpPr>
        <p:spPr>
          <a:xfrm>
            <a:off x="3769290" y="5571809"/>
            <a:ext cx="1554444" cy="646331"/>
          </a:xfrm>
          <a:prstGeom prst="rect">
            <a:avLst/>
          </a:prstGeom>
          <a:noFill/>
        </p:spPr>
        <p:txBody>
          <a:bodyPr wrap="none" rtlCol="0">
            <a:spAutoFit/>
          </a:bodyPr>
          <a:lstStyle/>
          <a:p>
            <a:pPr algn="ctr"/>
            <a:r>
              <a:rPr lang="en-US" dirty="0" smtClean="0"/>
              <a:t>Enrichment</a:t>
            </a:r>
          </a:p>
          <a:p>
            <a:pPr algn="ctr"/>
            <a:r>
              <a:rPr lang="en-US" dirty="0" smtClean="0"/>
              <a:t>Mixed Cultures</a:t>
            </a:r>
            <a:endParaRPr lang="en-US" dirty="0"/>
          </a:p>
        </p:txBody>
      </p:sp>
      <p:sp>
        <p:nvSpPr>
          <p:cNvPr id="22" name="TextBox 21"/>
          <p:cNvSpPr txBox="1"/>
          <p:nvPr/>
        </p:nvSpPr>
        <p:spPr>
          <a:xfrm>
            <a:off x="6846529" y="5609298"/>
            <a:ext cx="1623875" cy="369332"/>
          </a:xfrm>
          <a:prstGeom prst="rect">
            <a:avLst/>
          </a:prstGeom>
          <a:noFill/>
        </p:spPr>
        <p:txBody>
          <a:bodyPr wrap="none" rtlCol="0">
            <a:spAutoFit/>
          </a:bodyPr>
          <a:lstStyle/>
          <a:p>
            <a:pPr algn="ctr"/>
            <a:r>
              <a:rPr lang="en-US" dirty="0" smtClean="0"/>
              <a:t>Natural systems</a:t>
            </a:r>
          </a:p>
        </p:txBody>
      </p:sp>
    </p:spTree>
    <p:extLst>
      <p:ext uri="{BB962C8B-B14F-4D97-AF65-F5344CB8AC3E}">
        <p14:creationId xmlns:p14="http://schemas.microsoft.com/office/powerpoint/2010/main" val="25058733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a:cs typeface="Arial"/>
              </a:rPr>
              <a:t>The era of big data in biology</a:t>
            </a:r>
            <a:endParaRPr lang="en-US" b="1" dirty="0">
              <a:latin typeface="Arial"/>
              <a:cs typeface="Arial"/>
            </a:endParaRPr>
          </a:p>
        </p:txBody>
      </p:sp>
      <p:sp>
        <p:nvSpPr>
          <p:cNvPr id="5" name="TextBox 4"/>
          <p:cNvSpPr txBox="1"/>
          <p:nvPr/>
        </p:nvSpPr>
        <p:spPr>
          <a:xfrm>
            <a:off x="6637197" y="6555868"/>
            <a:ext cx="2506803" cy="307777"/>
          </a:xfrm>
          <a:prstGeom prst="rect">
            <a:avLst/>
          </a:prstGeom>
          <a:noFill/>
        </p:spPr>
        <p:txBody>
          <a:bodyPr wrap="none" rtlCol="0">
            <a:spAutoFit/>
          </a:bodyPr>
          <a:lstStyle/>
          <a:p>
            <a:r>
              <a:rPr lang="en-US" sz="1400" dirty="0" smtClean="0"/>
              <a:t>Stein, Genome Biology, 2010 </a:t>
            </a:r>
            <a:endParaRPr lang="en-US" sz="1400" dirty="0"/>
          </a:p>
        </p:txBody>
      </p:sp>
      <p:cxnSp>
        <p:nvCxnSpPr>
          <p:cNvPr id="6" name="Straight Connector 5"/>
          <p:cNvCxnSpPr/>
          <p:nvPr/>
        </p:nvCxnSpPr>
        <p:spPr>
          <a:xfrm>
            <a:off x="1617579" y="1684227"/>
            <a:ext cx="0" cy="421124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17579" y="5895474"/>
            <a:ext cx="560136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a:stretch>
            <a:fillRect/>
          </a:stretch>
        </p:blipFill>
        <p:spPr>
          <a:xfrm>
            <a:off x="1570487" y="6135988"/>
            <a:ext cx="5887877" cy="434078"/>
          </a:xfrm>
          <a:prstGeom prst="rect">
            <a:avLst/>
          </a:prstGeom>
        </p:spPr>
      </p:pic>
      <p:cxnSp>
        <p:nvCxnSpPr>
          <p:cNvPr id="22" name="Straight Connector 21"/>
          <p:cNvCxnSpPr/>
          <p:nvPr/>
        </p:nvCxnSpPr>
        <p:spPr>
          <a:xfrm flipV="1">
            <a:off x="1617579" y="3794832"/>
            <a:ext cx="5601368" cy="1827804"/>
          </a:xfrm>
          <a:prstGeom prst="line">
            <a:avLst/>
          </a:prstGeom>
          <a:ln w="57150" cmpd="sng">
            <a:solidFill>
              <a:srgbClr val="FFFF00"/>
            </a:solidFill>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rotWithShape="1">
          <a:blip r:embed="rId4"/>
          <a:srcRect r="44721"/>
          <a:stretch/>
        </p:blipFill>
        <p:spPr>
          <a:xfrm>
            <a:off x="7253584" y="1638047"/>
            <a:ext cx="724353" cy="4313747"/>
          </a:xfrm>
          <a:prstGeom prst="rect">
            <a:avLst/>
          </a:prstGeom>
        </p:spPr>
      </p:pic>
      <p:cxnSp>
        <p:nvCxnSpPr>
          <p:cNvPr id="4" name="Straight Connector 3"/>
          <p:cNvCxnSpPr/>
          <p:nvPr/>
        </p:nvCxnSpPr>
        <p:spPr>
          <a:xfrm flipV="1">
            <a:off x="5068455" y="1824182"/>
            <a:ext cx="2150492" cy="27940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617579" y="2378364"/>
            <a:ext cx="5636005" cy="3489036"/>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26806" y="3183076"/>
            <a:ext cx="2550022" cy="923330"/>
          </a:xfrm>
          <a:prstGeom prst="rect">
            <a:avLst/>
          </a:prstGeom>
          <a:noFill/>
          <a:ln>
            <a:solidFill>
              <a:schemeClr val="accent1"/>
            </a:solidFill>
          </a:ln>
        </p:spPr>
        <p:txBody>
          <a:bodyPr wrap="none" rtlCol="0">
            <a:spAutoFit/>
          </a:bodyPr>
          <a:lstStyle/>
          <a:p>
            <a:r>
              <a:rPr lang="en-US" dirty="0" smtClean="0"/>
              <a:t>Computational Hardware</a:t>
            </a:r>
          </a:p>
          <a:p>
            <a:r>
              <a:rPr lang="en-US" dirty="0" smtClean="0"/>
              <a:t>(doubling time 14 months) </a:t>
            </a:r>
          </a:p>
          <a:p>
            <a:endParaRPr lang="en-US" dirty="0"/>
          </a:p>
        </p:txBody>
      </p:sp>
      <p:sp>
        <p:nvSpPr>
          <p:cNvPr id="17" name="TextBox 16"/>
          <p:cNvSpPr txBox="1"/>
          <p:nvPr/>
        </p:nvSpPr>
        <p:spPr>
          <a:xfrm>
            <a:off x="4276828" y="4829652"/>
            <a:ext cx="2550022" cy="923330"/>
          </a:xfrm>
          <a:prstGeom prst="rect">
            <a:avLst/>
          </a:prstGeom>
          <a:noFill/>
          <a:ln>
            <a:solidFill>
              <a:srgbClr val="FFFF00"/>
            </a:solidFill>
          </a:ln>
        </p:spPr>
        <p:txBody>
          <a:bodyPr wrap="none" rtlCol="0">
            <a:spAutoFit/>
          </a:bodyPr>
          <a:lstStyle/>
          <a:p>
            <a:r>
              <a:rPr lang="en-US" dirty="0" smtClean="0"/>
              <a:t>Sanger Sequencing</a:t>
            </a:r>
          </a:p>
          <a:p>
            <a:r>
              <a:rPr lang="en-US" dirty="0" smtClean="0"/>
              <a:t>(doubling time 19 months) </a:t>
            </a:r>
          </a:p>
          <a:p>
            <a:endParaRPr lang="en-US" dirty="0"/>
          </a:p>
        </p:txBody>
      </p:sp>
      <p:sp>
        <p:nvSpPr>
          <p:cNvPr id="18" name="TextBox 17"/>
          <p:cNvSpPr txBox="1"/>
          <p:nvPr/>
        </p:nvSpPr>
        <p:spPr>
          <a:xfrm>
            <a:off x="3857126" y="1625094"/>
            <a:ext cx="2652251" cy="923330"/>
          </a:xfrm>
          <a:prstGeom prst="rect">
            <a:avLst/>
          </a:prstGeom>
          <a:noFill/>
          <a:ln>
            <a:solidFill>
              <a:srgbClr val="FF0000"/>
            </a:solidFill>
          </a:ln>
        </p:spPr>
        <p:txBody>
          <a:bodyPr wrap="none" rtlCol="0">
            <a:spAutoFit/>
          </a:bodyPr>
          <a:lstStyle/>
          <a:p>
            <a:r>
              <a:rPr lang="en-US" dirty="0" smtClean="0"/>
              <a:t>NGS (Shotgun) Sequencing</a:t>
            </a:r>
          </a:p>
          <a:p>
            <a:r>
              <a:rPr lang="en-US" dirty="0" smtClean="0"/>
              <a:t>(doubling time 5 months) </a:t>
            </a:r>
          </a:p>
          <a:p>
            <a:endParaRPr lang="en-US" dirty="0"/>
          </a:p>
        </p:txBody>
      </p:sp>
      <p:sp>
        <p:nvSpPr>
          <p:cNvPr id="13" name="TextBox 12"/>
          <p:cNvSpPr txBox="1"/>
          <p:nvPr/>
        </p:nvSpPr>
        <p:spPr>
          <a:xfrm>
            <a:off x="1570487" y="6066082"/>
            <a:ext cx="5880649" cy="446276"/>
          </a:xfrm>
          <a:prstGeom prst="rect">
            <a:avLst/>
          </a:prstGeom>
          <a:solidFill>
            <a:srgbClr val="FFFFFF"/>
          </a:solidFill>
        </p:spPr>
        <p:txBody>
          <a:bodyPr wrap="none" rtlCol="0">
            <a:spAutoFit/>
          </a:bodyPr>
          <a:lstStyle/>
          <a:p>
            <a:r>
              <a:rPr lang="en-US" sz="1150" dirty="0" smtClean="0"/>
              <a:t>1990    1992    1994    1996    1998    2000    2003    2004    2006    2008    2010    2012</a:t>
            </a:r>
            <a:br>
              <a:rPr lang="en-US" sz="1150" dirty="0" smtClean="0"/>
            </a:br>
            <a:r>
              <a:rPr lang="en-US" sz="1150" dirty="0" smtClean="0"/>
              <a:t>						Year </a:t>
            </a:r>
            <a:endParaRPr lang="en-US" sz="1150" dirty="0"/>
          </a:p>
        </p:txBody>
      </p:sp>
      <p:sp>
        <p:nvSpPr>
          <p:cNvPr id="14" name="TextBox 13"/>
          <p:cNvSpPr txBox="1"/>
          <p:nvPr/>
        </p:nvSpPr>
        <p:spPr>
          <a:xfrm>
            <a:off x="1300912" y="5659627"/>
            <a:ext cx="269575" cy="276999"/>
          </a:xfrm>
          <a:prstGeom prst="rect">
            <a:avLst/>
          </a:prstGeom>
          <a:solidFill>
            <a:srgbClr val="FFFFFF"/>
          </a:solidFill>
        </p:spPr>
        <p:txBody>
          <a:bodyPr wrap="none" rtlCol="0">
            <a:spAutoFit/>
          </a:bodyPr>
          <a:lstStyle/>
          <a:p>
            <a:r>
              <a:rPr lang="en-US" sz="1200" dirty="0" smtClean="0"/>
              <a:t>0</a:t>
            </a:r>
            <a:endParaRPr lang="en-US" sz="1200" dirty="0"/>
          </a:p>
        </p:txBody>
      </p:sp>
      <p:sp>
        <p:nvSpPr>
          <p:cNvPr id="23" name="TextBox 22"/>
          <p:cNvSpPr txBox="1"/>
          <p:nvPr/>
        </p:nvSpPr>
        <p:spPr>
          <a:xfrm>
            <a:off x="1300912" y="5068730"/>
            <a:ext cx="269575" cy="276999"/>
          </a:xfrm>
          <a:prstGeom prst="rect">
            <a:avLst/>
          </a:prstGeom>
          <a:solidFill>
            <a:srgbClr val="FFFFFF"/>
          </a:solidFill>
        </p:spPr>
        <p:txBody>
          <a:bodyPr wrap="none" rtlCol="0">
            <a:spAutoFit/>
          </a:bodyPr>
          <a:lstStyle/>
          <a:p>
            <a:r>
              <a:rPr lang="en-US" sz="1200" dirty="0"/>
              <a:t>1</a:t>
            </a:r>
          </a:p>
        </p:txBody>
      </p:sp>
      <p:sp>
        <p:nvSpPr>
          <p:cNvPr id="25" name="TextBox 24"/>
          <p:cNvSpPr txBox="1"/>
          <p:nvPr/>
        </p:nvSpPr>
        <p:spPr>
          <a:xfrm>
            <a:off x="1208857" y="4483383"/>
            <a:ext cx="354484" cy="276999"/>
          </a:xfrm>
          <a:prstGeom prst="rect">
            <a:avLst/>
          </a:prstGeom>
          <a:solidFill>
            <a:srgbClr val="FFFFFF"/>
          </a:solidFill>
        </p:spPr>
        <p:txBody>
          <a:bodyPr wrap="none" rtlCol="0">
            <a:spAutoFit/>
          </a:bodyPr>
          <a:lstStyle/>
          <a:p>
            <a:r>
              <a:rPr lang="en-US" sz="1200" dirty="0" smtClean="0"/>
              <a:t>10</a:t>
            </a:r>
            <a:endParaRPr lang="en-US" sz="1200" dirty="0"/>
          </a:p>
        </p:txBody>
      </p:sp>
      <p:sp>
        <p:nvSpPr>
          <p:cNvPr id="27" name="TextBox 26"/>
          <p:cNvSpPr txBox="1"/>
          <p:nvPr/>
        </p:nvSpPr>
        <p:spPr>
          <a:xfrm>
            <a:off x="1126628" y="3967906"/>
            <a:ext cx="439393" cy="276999"/>
          </a:xfrm>
          <a:prstGeom prst="rect">
            <a:avLst/>
          </a:prstGeom>
          <a:solidFill>
            <a:srgbClr val="FFFFFF"/>
          </a:solidFill>
        </p:spPr>
        <p:txBody>
          <a:bodyPr wrap="none" rtlCol="0">
            <a:spAutoFit/>
          </a:bodyPr>
          <a:lstStyle/>
          <a:p>
            <a:r>
              <a:rPr lang="en-US" sz="1200" dirty="0" smtClean="0"/>
              <a:t>100</a:t>
            </a:r>
            <a:endParaRPr lang="en-US" sz="1200" dirty="0"/>
          </a:p>
        </p:txBody>
      </p:sp>
      <p:sp>
        <p:nvSpPr>
          <p:cNvPr id="28" name="TextBox 27"/>
          <p:cNvSpPr txBox="1"/>
          <p:nvPr/>
        </p:nvSpPr>
        <p:spPr>
          <a:xfrm>
            <a:off x="1001885" y="3416034"/>
            <a:ext cx="558040" cy="276999"/>
          </a:xfrm>
          <a:prstGeom prst="rect">
            <a:avLst/>
          </a:prstGeom>
          <a:solidFill>
            <a:srgbClr val="FFFFFF"/>
          </a:solidFill>
        </p:spPr>
        <p:txBody>
          <a:bodyPr wrap="none" rtlCol="0">
            <a:spAutoFit/>
          </a:bodyPr>
          <a:lstStyle/>
          <a:p>
            <a:r>
              <a:rPr lang="en-US" sz="1200" dirty="0" smtClean="0"/>
              <a:t>1,000</a:t>
            </a:r>
            <a:endParaRPr lang="en-US" sz="1200" dirty="0"/>
          </a:p>
        </p:txBody>
      </p:sp>
      <p:sp>
        <p:nvSpPr>
          <p:cNvPr id="29" name="TextBox 28"/>
          <p:cNvSpPr txBox="1"/>
          <p:nvPr/>
        </p:nvSpPr>
        <p:spPr>
          <a:xfrm>
            <a:off x="924486" y="2794889"/>
            <a:ext cx="642949" cy="276999"/>
          </a:xfrm>
          <a:prstGeom prst="rect">
            <a:avLst/>
          </a:prstGeom>
          <a:solidFill>
            <a:srgbClr val="FFFFFF"/>
          </a:solidFill>
        </p:spPr>
        <p:txBody>
          <a:bodyPr wrap="none" rtlCol="0">
            <a:spAutoFit/>
          </a:bodyPr>
          <a:lstStyle/>
          <a:p>
            <a:r>
              <a:rPr lang="en-US" sz="1200" dirty="0" smtClean="0"/>
              <a:t>10,000</a:t>
            </a:r>
            <a:endParaRPr lang="en-US" sz="1200" dirty="0"/>
          </a:p>
        </p:txBody>
      </p:sp>
      <p:sp>
        <p:nvSpPr>
          <p:cNvPr id="30" name="TextBox 29"/>
          <p:cNvSpPr txBox="1"/>
          <p:nvPr/>
        </p:nvSpPr>
        <p:spPr>
          <a:xfrm>
            <a:off x="816698" y="2251532"/>
            <a:ext cx="727859" cy="276999"/>
          </a:xfrm>
          <a:prstGeom prst="rect">
            <a:avLst/>
          </a:prstGeom>
          <a:solidFill>
            <a:srgbClr val="FFFFFF"/>
          </a:solidFill>
        </p:spPr>
        <p:txBody>
          <a:bodyPr wrap="none" rtlCol="0">
            <a:spAutoFit/>
          </a:bodyPr>
          <a:lstStyle/>
          <a:p>
            <a:r>
              <a:rPr lang="en-US" sz="1200" dirty="0" smtClean="0"/>
              <a:t>100,000</a:t>
            </a:r>
            <a:endParaRPr lang="en-US" sz="1200" dirty="0"/>
          </a:p>
        </p:txBody>
      </p:sp>
      <p:sp>
        <p:nvSpPr>
          <p:cNvPr id="31" name="TextBox 30"/>
          <p:cNvSpPr txBox="1"/>
          <p:nvPr/>
        </p:nvSpPr>
        <p:spPr>
          <a:xfrm>
            <a:off x="739643" y="1648182"/>
            <a:ext cx="846506" cy="276999"/>
          </a:xfrm>
          <a:prstGeom prst="rect">
            <a:avLst/>
          </a:prstGeom>
          <a:solidFill>
            <a:srgbClr val="FFFFFF"/>
          </a:solidFill>
        </p:spPr>
        <p:txBody>
          <a:bodyPr wrap="none" rtlCol="0">
            <a:spAutoFit/>
          </a:bodyPr>
          <a:lstStyle/>
          <a:p>
            <a:r>
              <a:rPr lang="en-US" sz="1200" dirty="0" smtClean="0"/>
              <a:t>1,000,000</a:t>
            </a:r>
            <a:endParaRPr lang="en-US" sz="1200" dirty="0"/>
          </a:p>
        </p:txBody>
      </p:sp>
      <p:sp>
        <p:nvSpPr>
          <p:cNvPr id="15" name="TextBox 14"/>
          <p:cNvSpPr txBox="1"/>
          <p:nvPr/>
        </p:nvSpPr>
        <p:spPr>
          <a:xfrm rot="16200000">
            <a:off x="-217653" y="3631923"/>
            <a:ext cx="2003035" cy="369332"/>
          </a:xfrm>
          <a:prstGeom prst="rect">
            <a:avLst/>
          </a:prstGeom>
          <a:noFill/>
        </p:spPr>
        <p:txBody>
          <a:bodyPr wrap="none" rtlCol="0">
            <a:spAutoFit/>
          </a:bodyPr>
          <a:lstStyle/>
          <a:p>
            <a:r>
              <a:rPr lang="en-US" dirty="0" smtClean="0"/>
              <a:t>Disk Storage, Mb/$</a:t>
            </a:r>
            <a:endParaRPr lang="en-US" dirty="0"/>
          </a:p>
        </p:txBody>
      </p:sp>
      <p:sp>
        <p:nvSpPr>
          <p:cNvPr id="32" name="TextBox 31"/>
          <p:cNvSpPr txBox="1"/>
          <p:nvPr/>
        </p:nvSpPr>
        <p:spPr>
          <a:xfrm>
            <a:off x="7313750" y="5728900"/>
            <a:ext cx="388222" cy="276999"/>
          </a:xfrm>
          <a:prstGeom prst="rect">
            <a:avLst/>
          </a:prstGeom>
          <a:solidFill>
            <a:srgbClr val="FFFFFF"/>
          </a:solidFill>
        </p:spPr>
        <p:txBody>
          <a:bodyPr wrap="none" rtlCol="0">
            <a:spAutoFit/>
          </a:bodyPr>
          <a:lstStyle/>
          <a:p>
            <a:r>
              <a:rPr lang="en-US" sz="1200" dirty="0" smtClean="0"/>
              <a:t>0.1</a:t>
            </a:r>
            <a:endParaRPr lang="en-US" sz="1200" dirty="0"/>
          </a:p>
        </p:txBody>
      </p:sp>
      <p:sp>
        <p:nvSpPr>
          <p:cNvPr id="33" name="TextBox 32"/>
          <p:cNvSpPr txBox="1"/>
          <p:nvPr/>
        </p:nvSpPr>
        <p:spPr>
          <a:xfrm>
            <a:off x="7323576" y="5345637"/>
            <a:ext cx="269575" cy="276999"/>
          </a:xfrm>
          <a:prstGeom prst="rect">
            <a:avLst/>
          </a:prstGeom>
          <a:solidFill>
            <a:srgbClr val="FFFFFF"/>
          </a:solidFill>
        </p:spPr>
        <p:txBody>
          <a:bodyPr wrap="none" rtlCol="0">
            <a:spAutoFit/>
          </a:bodyPr>
          <a:lstStyle/>
          <a:p>
            <a:r>
              <a:rPr lang="en-US" sz="1200" dirty="0"/>
              <a:t>1</a:t>
            </a:r>
          </a:p>
        </p:txBody>
      </p:sp>
      <p:sp>
        <p:nvSpPr>
          <p:cNvPr id="34" name="TextBox 33"/>
          <p:cNvSpPr txBox="1"/>
          <p:nvPr/>
        </p:nvSpPr>
        <p:spPr>
          <a:xfrm>
            <a:off x="7315757" y="4833651"/>
            <a:ext cx="354484" cy="276999"/>
          </a:xfrm>
          <a:prstGeom prst="rect">
            <a:avLst/>
          </a:prstGeom>
          <a:solidFill>
            <a:srgbClr val="FFFFFF"/>
          </a:solidFill>
        </p:spPr>
        <p:txBody>
          <a:bodyPr wrap="none" rtlCol="0">
            <a:spAutoFit/>
          </a:bodyPr>
          <a:lstStyle/>
          <a:p>
            <a:r>
              <a:rPr lang="en-US" sz="1200" dirty="0" smtClean="0"/>
              <a:t>10</a:t>
            </a:r>
            <a:endParaRPr lang="en-US" sz="1200" dirty="0"/>
          </a:p>
        </p:txBody>
      </p:sp>
      <p:sp>
        <p:nvSpPr>
          <p:cNvPr id="35" name="TextBox 34"/>
          <p:cNvSpPr txBox="1"/>
          <p:nvPr/>
        </p:nvSpPr>
        <p:spPr>
          <a:xfrm>
            <a:off x="7330928" y="4398867"/>
            <a:ext cx="439393" cy="276999"/>
          </a:xfrm>
          <a:prstGeom prst="rect">
            <a:avLst/>
          </a:prstGeom>
          <a:solidFill>
            <a:srgbClr val="FFFFFF"/>
          </a:solidFill>
        </p:spPr>
        <p:txBody>
          <a:bodyPr wrap="none" rtlCol="0">
            <a:spAutoFit/>
          </a:bodyPr>
          <a:lstStyle/>
          <a:p>
            <a:r>
              <a:rPr lang="en-US" sz="1200" dirty="0" smtClean="0"/>
              <a:t>100</a:t>
            </a:r>
            <a:endParaRPr lang="en-US" sz="1200" dirty="0"/>
          </a:p>
        </p:txBody>
      </p:sp>
      <p:sp>
        <p:nvSpPr>
          <p:cNvPr id="36" name="TextBox 35"/>
          <p:cNvSpPr txBox="1"/>
          <p:nvPr/>
        </p:nvSpPr>
        <p:spPr>
          <a:xfrm>
            <a:off x="7340875" y="3920558"/>
            <a:ext cx="558040" cy="276999"/>
          </a:xfrm>
          <a:prstGeom prst="rect">
            <a:avLst/>
          </a:prstGeom>
          <a:solidFill>
            <a:srgbClr val="FFFFFF"/>
          </a:solidFill>
        </p:spPr>
        <p:txBody>
          <a:bodyPr wrap="none" rtlCol="0">
            <a:spAutoFit/>
          </a:bodyPr>
          <a:lstStyle/>
          <a:p>
            <a:r>
              <a:rPr lang="en-US" sz="1200" dirty="0" smtClean="0"/>
              <a:t>1,000</a:t>
            </a:r>
            <a:endParaRPr lang="en-US" sz="1200" dirty="0"/>
          </a:p>
        </p:txBody>
      </p:sp>
      <p:sp>
        <p:nvSpPr>
          <p:cNvPr id="37" name="TextBox 36"/>
          <p:cNvSpPr txBox="1"/>
          <p:nvPr/>
        </p:nvSpPr>
        <p:spPr>
          <a:xfrm>
            <a:off x="7334988" y="3494743"/>
            <a:ext cx="642949" cy="276999"/>
          </a:xfrm>
          <a:prstGeom prst="rect">
            <a:avLst/>
          </a:prstGeom>
          <a:solidFill>
            <a:srgbClr val="FFFFFF"/>
          </a:solidFill>
        </p:spPr>
        <p:txBody>
          <a:bodyPr wrap="none" rtlCol="0">
            <a:spAutoFit/>
          </a:bodyPr>
          <a:lstStyle/>
          <a:p>
            <a:r>
              <a:rPr lang="en-US" sz="1200" dirty="0" smtClean="0"/>
              <a:t>10,000</a:t>
            </a:r>
            <a:endParaRPr lang="en-US" sz="1200" dirty="0"/>
          </a:p>
        </p:txBody>
      </p:sp>
      <p:sp>
        <p:nvSpPr>
          <p:cNvPr id="38" name="TextBox 37"/>
          <p:cNvSpPr txBox="1"/>
          <p:nvPr/>
        </p:nvSpPr>
        <p:spPr>
          <a:xfrm>
            <a:off x="7319684" y="3044576"/>
            <a:ext cx="727859" cy="276999"/>
          </a:xfrm>
          <a:prstGeom prst="rect">
            <a:avLst/>
          </a:prstGeom>
          <a:solidFill>
            <a:srgbClr val="FFFFFF"/>
          </a:solidFill>
        </p:spPr>
        <p:txBody>
          <a:bodyPr wrap="none" rtlCol="0">
            <a:spAutoFit/>
          </a:bodyPr>
          <a:lstStyle/>
          <a:p>
            <a:r>
              <a:rPr lang="en-US" sz="1200" dirty="0" smtClean="0"/>
              <a:t>100,000</a:t>
            </a:r>
            <a:endParaRPr lang="en-US" sz="1200" dirty="0"/>
          </a:p>
        </p:txBody>
      </p:sp>
      <p:sp>
        <p:nvSpPr>
          <p:cNvPr id="39" name="TextBox 38"/>
          <p:cNvSpPr txBox="1"/>
          <p:nvPr/>
        </p:nvSpPr>
        <p:spPr>
          <a:xfrm>
            <a:off x="7323018" y="2560904"/>
            <a:ext cx="846506" cy="276999"/>
          </a:xfrm>
          <a:prstGeom prst="rect">
            <a:avLst/>
          </a:prstGeom>
          <a:solidFill>
            <a:srgbClr val="FFFFFF"/>
          </a:solidFill>
        </p:spPr>
        <p:txBody>
          <a:bodyPr wrap="none" rtlCol="0">
            <a:spAutoFit/>
          </a:bodyPr>
          <a:lstStyle/>
          <a:p>
            <a:r>
              <a:rPr lang="en-US" sz="1200" dirty="0" smtClean="0"/>
              <a:t>1,000,000</a:t>
            </a:r>
            <a:endParaRPr lang="en-US" sz="1200" dirty="0"/>
          </a:p>
        </p:txBody>
      </p:sp>
      <p:sp>
        <p:nvSpPr>
          <p:cNvPr id="40" name="TextBox 39"/>
          <p:cNvSpPr txBox="1"/>
          <p:nvPr/>
        </p:nvSpPr>
        <p:spPr>
          <a:xfrm rot="5400000">
            <a:off x="7106426" y="3297199"/>
            <a:ext cx="2841606" cy="369332"/>
          </a:xfrm>
          <a:prstGeom prst="rect">
            <a:avLst/>
          </a:prstGeom>
          <a:noFill/>
        </p:spPr>
        <p:txBody>
          <a:bodyPr wrap="none" rtlCol="0">
            <a:spAutoFit/>
          </a:bodyPr>
          <a:lstStyle/>
          <a:p>
            <a:r>
              <a:rPr lang="en-US" dirty="0" smtClean="0"/>
              <a:t>DNA Sequencing, </a:t>
            </a:r>
            <a:r>
              <a:rPr lang="en-US" dirty="0" err="1" smtClean="0"/>
              <a:t>Mbp</a:t>
            </a:r>
            <a:r>
              <a:rPr lang="en-US" dirty="0"/>
              <a:t> </a:t>
            </a:r>
            <a:r>
              <a:rPr lang="en-US" dirty="0" smtClean="0"/>
              <a:t>per $</a:t>
            </a:r>
            <a:endParaRPr lang="en-US" dirty="0"/>
          </a:p>
        </p:txBody>
      </p:sp>
      <p:sp>
        <p:nvSpPr>
          <p:cNvPr id="41" name="TextBox 40"/>
          <p:cNvSpPr txBox="1"/>
          <p:nvPr/>
        </p:nvSpPr>
        <p:spPr>
          <a:xfrm>
            <a:off x="7323576" y="2113032"/>
            <a:ext cx="931415" cy="276999"/>
          </a:xfrm>
          <a:prstGeom prst="rect">
            <a:avLst/>
          </a:prstGeom>
          <a:solidFill>
            <a:srgbClr val="FFFFFF"/>
          </a:solidFill>
        </p:spPr>
        <p:txBody>
          <a:bodyPr wrap="none" rtlCol="0">
            <a:spAutoFit/>
          </a:bodyPr>
          <a:lstStyle/>
          <a:p>
            <a:r>
              <a:rPr lang="en-US" sz="1200" dirty="0" smtClean="0"/>
              <a:t>10,000,000</a:t>
            </a:r>
            <a:endParaRPr lang="en-US" sz="1200" dirty="0"/>
          </a:p>
        </p:txBody>
      </p:sp>
      <p:sp>
        <p:nvSpPr>
          <p:cNvPr id="42" name="TextBox 41"/>
          <p:cNvSpPr txBox="1"/>
          <p:nvPr/>
        </p:nvSpPr>
        <p:spPr>
          <a:xfrm>
            <a:off x="7319884" y="1675204"/>
            <a:ext cx="1016324" cy="276999"/>
          </a:xfrm>
          <a:prstGeom prst="rect">
            <a:avLst/>
          </a:prstGeom>
          <a:solidFill>
            <a:srgbClr val="FFFFFF"/>
          </a:solidFill>
        </p:spPr>
        <p:txBody>
          <a:bodyPr wrap="none" rtlCol="0">
            <a:spAutoFit/>
          </a:bodyPr>
          <a:lstStyle/>
          <a:p>
            <a:r>
              <a:rPr lang="en-US" sz="1200" dirty="0" smtClean="0"/>
              <a:t>100,000,000</a:t>
            </a:r>
            <a:endParaRPr lang="en-US" sz="1200" dirty="0"/>
          </a:p>
        </p:txBody>
      </p:sp>
      <p:pic>
        <p:nvPicPr>
          <p:cNvPr id="43" name="Picture 42"/>
          <p:cNvPicPr>
            <a:picLocks noChangeAspect="1"/>
          </p:cNvPicPr>
          <p:nvPr/>
        </p:nvPicPr>
        <p:blipFill rotWithShape="1">
          <a:blip r:embed="rId4"/>
          <a:srcRect r="44721"/>
          <a:stretch/>
        </p:blipFill>
        <p:spPr>
          <a:xfrm>
            <a:off x="7253584" y="1603410"/>
            <a:ext cx="724353" cy="4313747"/>
          </a:xfrm>
          <a:prstGeom prst="rect">
            <a:avLst/>
          </a:prstGeom>
        </p:spPr>
      </p:pic>
      <p:sp>
        <p:nvSpPr>
          <p:cNvPr id="44" name="TextBox 43"/>
          <p:cNvSpPr txBox="1"/>
          <p:nvPr/>
        </p:nvSpPr>
        <p:spPr>
          <a:xfrm>
            <a:off x="7313750" y="5694263"/>
            <a:ext cx="388222" cy="276999"/>
          </a:xfrm>
          <a:prstGeom prst="rect">
            <a:avLst/>
          </a:prstGeom>
          <a:solidFill>
            <a:srgbClr val="FFFFFF"/>
          </a:solidFill>
        </p:spPr>
        <p:txBody>
          <a:bodyPr wrap="none" rtlCol="0">
            <a:spAutoFit/>
          </a:bodyPr>
          <a:lstStyle/>
          <a:p>
            <a:r>
              <a:rPr lang="en-US" sz="1200" dirty="0" smtClean="0"/>
              <a:t>0.1</a:t>
            </a:r>
            <a:endParaRPr lang="en-US" sz="1200" dirty="0"/>
          </a:p>
        </p:txBody>
      </p:sp>
      <p:sp>
        <p:nvSpPr>
          <p:cNvPr id="45" name="TextBox 44"/>
          <p:cNvSpPr txBox="1"/>
          <p:nvPr/>
        </p:nvSpPr>
        <p:spPr>
          <a:xfrm>
            <a:off x="7323576" y="5311000"/>
            <a:ext cx="269575" cy="276999"/>
          </a:xfrm>
          <a:prstGeom prst="rect">
            <a:avLst/>
          </a:prstGeom>
          <a:solidFill>
            <a:srgbClr val="FFFFFF"/>
          </a:solidFill>
        </p:spPr>
        <p:txBody>
          <a:bodyPr wrap="none" rtlCol="0">
            <a:spAutoFit/>
          </a:bodyPr>
          <a:lstStyle/>
          <a:p>
            <a:r>
              <a:rPr lang="en-US" sz="1200" dirty="0"/>
              <a:t>1</a:t>
            </a:r>
          </a:p>
        </p:txBody>
      </p:sp>
      <p:sp>
        <p:nvSpPr>
          <p:cNvPr id="46" name="TextBox 45"/>
          <p:cNvSpPr txBox="1"/>
          <p:nvPr/>
        </p:nvSpPr>
        <p:spPr>
          <a:xfrm>
            <a:off x="7315757" y="4799014"/>
            <a:ext cx="354484" cy="276999"/>
          </a:xfrm>
          <a:prstGeom prst="rect">
            <a:avLst/>
          </a:prstGeom>
          <a:solidFill>
            <a:srgbClr val="FFFFFF"/>
          </a:solidFill>
        </p:spPr>
        <p:txBody>
          <a:bodyPr wrap="none" rtlCol="0">
            <a:spAutoFit/>
          </a:bodyPr>
          <a:lstStyle/>
          <a:p>
            <a:r>
              <a:rPr lang="en-US" sz="1200" dirty="0" smtClean="0"/>
              <a:t>10</a:t>
            </a:r>
            <a:endParaRPr lang="en-US" sz="1200" dirty="0"/>
          </a:p>
        </p:txBody>
      </p:sp>
      <p:sp>
        <p:nvSpPr>
          <p:cNvPr id="47" name="TextBox 46"/>
          <p:cNvSpPr txBox="1"/>
          <p:nvPr/>
        </p:nvSpPr>
        <p:spPr>
          <a:xfrm>
            <a:off x="7330928" y="4364230"/>
            <a:ext cx="439393" cy="276999"/>
          </a:xfrm>
          <a:prstGeom prst="rect">
            <a:avLst/>
          </a:prstGeom>
          <a:solidFill>
            <a:srgbClr val="FFFFFF"/>
          </a:solidFill>
        </p:spPr>
        <p:txBody>
          <a:bodyPr wrap="none" rtlCol="0">
            <a:spAutoFit/>
          </a:bodyPr>
          <a:lstStyle/>
          <a:p>
            <a:r>
              <a:rPr lang="en-US" sz="1200" dirty="0" smtClean="0"/>
              <a:t>100</a:t>
            </a:r>
            <a:endParaRPr lang="en-US" sz="1200" dirty="0"/>
          </a:p>
        </p:txBody>
      </p:sp>
      <p:sp>
        <p:nvSpPr>
          <p:cNvPr id="48" name="TextBox 47"/>
          <p:cNvSpPr txBox="1"/>
          <p:nvPr/>
        </p:nvSpPr>
        <p:spPr>
          <a:xfrm>
            <a:off x="7340875" y="3885921"/>
            <a:ext cx="558040" cy="276999"/>
          </a:xfrm>
          <a:prstGeom prst="rect">
            <a:avLst/>
          </a:prstGeom>
          <a:solidFill>
            <a:srgbClr val="FFFFFF"/>
          </a:solidFill>
        </p:spPr>
        <p:txBody>
          <a:bodyPr wrap="none" rtlCol="0">
            <a:spAutoFit/>
          </a:bodyPr>
          <a:lstStyle/>
          <a:p>
            <a:r>
              <a:rPr lang="en-US" sz="1200" dirty="0" smtClean="0"/>
              <a:t>1,000</a:t>
            </a:r>
            <a:endParaRPr lang="en-US" sz="1200" dirty="0"/>
          </a:p>
        </p:txBody>
      </p:sp>
      <p:sp>
        <p:nvSpPr>
          <p:cNvPr id="49" name="TextBox 48"/>
          <p:cNvSpPr txBox="1"/>
          <p:nvPr/>
        </p:nvSpPr>
        <p:spPr>
          <a:xfrm>
            <a:off x="7334988" y="3460106"/>
            <a:ext cx="642949" cy="276999"/>
          </a:xfrm>
          <a:prstGeom prst="rect">
            <a:avLst/>
          </a:prstGeom>
          <a:solidFill>
            <a:srgbClr val="FFFFFF"/>
          </a:solidFill>
        </p:spPr>
        <p:txBody>
          <a:bodyPr wrap="none" rtlCol="0">
            <a:spAutoFit/>
          </a:bodyPr>
          <a:lstStyle/>
          <a:p>
            <a:r>
              <a:rPr lang="en-US" sz="1200" dirty="0" smtClean="0"/>
              <a:t>10,000</a:t>
            </a:r>
            <a:endParaRPr lang="en-US" sz="1200" dirty="0"/>
          </a:p>
        </p:txBody>
      </p:sp>
      <p:sp>
        <p:nvSpPr>
          <p:cNvPr id="50" name="TextBox 49"/>
          <p:cNvSpPr txBox="1"/>
          <p:nvPr/>
        </p:nvSpPr>
        <p:spPr>
          <a:xfrm>
            <a:off x="7319684" y="3009939"/>
            <a:ext cx="727859" cy="276999"/>
          </a:xfrm>
          <a:prstGeom prst="rect">
            <a:avLst/>
          </a:prstGeom>
          <a:solidFill>
            <a:srgbClr val="FFFFFF"/>
          </a:solidFill>
        </p:spPr>
        <p:txBody>
          <a:bodyPr wrap="none" rtlCol="0">
            <a:spAutoFit/>
          </a:bodyPr>
          <a:lstStyle/>
          <a:p>
            <a:r>
              <a:rPr lang="en-US" sz="1200" dirty="0" smtClean="0"/>
              <a:t>100,000</a:t>
            </a:r>
            <a:endParaRPr lang="en-US" sz="1200" dirty="0"/>
          </a:p>
        </p:txBody>
      </p:sp>
      <p:sp>
        <p:nvSpPr>
          <p:cNvPr id="51" name="TextBox 50"/>
          <p:cNvSpPr txBox="1"/>
          <p:nvPr/>
        </p:nvSpPr>
        <p:spPr>
          <a:xfrm>
            <a:off x="7323018" y="2526267"/>
            <a:ext cx="846506" cy="276999"/>
          </a:xfrm>
          <a:prstGeom prst="rect">
            <a:avLst/>
          </a:prstGeom>
          <a:solidFill>
            <a:srgbClr val="FFFFFF"/>
          </a:solidFill>
        </p:spPr>
        <p:txBody>
          <a:bodyPr wrap="none" rtlCol="0">
            <a:spAutoFit/>
          </a:bodyPr>
          <a:lstStyle/>
          <a:p>
            <a:r>
              <a:rPr lang="en-US" sz="1200" dirty="0" smtClean="0"/>
              <a:t>1,000,000</a:t>
            </a:r>
            <a:endParaRPr lang="en-US" sz="1200" dirty="0"/>
          </a:p>
        </p:txBody>
      </p:sp>
      <p:sp>
        <p:nvSpPr>
          <p:cNvPr id="53" name="TextBox 52"/>
          <p:cNvSpPr txBox="1"/>
          <p:nvPr/>
        </p:nvSpPr>
        <p:spPr>
          <a:xfrm>
            <a:off x="7323576" y="2078395"/>
            <a:ext cx="931415" cy="276999"/>
          </a:xfrm>
          <a:prstGeom prst="rect">
            <a:avLst/>
          </a:prstGeom>
          <a:solidFill>
            <a:srgbClr val="FFFFFF"/>
          </a:solidFill>
        </p:spPr>
        <p:txBody>
          <a:bodyPr wrap="none" rtlCol="0">
            <a:spAutoFit/>
          </a:bodyPr>
          <a:lstStyle/>
          <a:p>
            <a:r>
              <a:rPr lang="en-US" sz="1200" dirty="0" smtClean="0"/>
              <a:t>10,000,000</a:t>
            </a:r>
            <a:endParaRPr lang="en-US" sz="1200" dirty="0"/>
          </a:p>
        </p:txBody>
      </p:sp>
      <p:sp>
        <p:nvSpPr>
          <p:cNvPr id="54" name="TextBox 53"/>
          <p:cNvSpPr txBox="1"/>
          <p:nvPr/>
        </p:nvSpPr>
        <p:spPr>
          <a:xfrm>
            <a:off x="7319884" y="1640567"/>
            <a:ext cx="1016324" cy="276999"/>
          </a:xfrm>
          <a:prstGeom prst="rect">
            <a:avLst/>
          </a:prstGeom>
          <a:solidFill>
            <a:srgbClr val="FFFFFF"/>
          </a:solidFill>
        </p:spPr>
        <p:txBody>
          <a:bodyPr wrap="none" rtlCol="0">
            <a:spAutoFit/>
          </a:bodyPr>
          <a:lstStyle/>
          <a:p>
            <a:r>
              <a:rPr lang="en-US" sz="1200" dirty="0" smtClean="0"/>
              <a:t>100,000,000</a:t>
            </a:r>
            <a:endParaRPr lang="en-US" sz="1200" dirty="0"/>
          </a:p>
        </p:txBody>
      </p:sp>
    </p:spTree>
    <p:extLst>
      <p:ext uri="{BB962C8B-B14F-4D97-AF65-F5344CB8AC3E}">
        <p14:creationId xmlns:p14="http://schemas.microsoft.com/office/powerpoint/2010/main" val="3168927047"/>
      </p:ext>
    </p:extLst>
  </p:cSld>
  <p:clrMapOvr>
    <a:masterClrMapping/>
  </p:clrMapOvr>
  <p:timing>
    <p:tnLst>
      <p:par>
        <p:cTn xmlns:p14="http://schemas.microsoft.com/office/powerpoint/2010/mai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7867</TotalTime>
  <Words>2877</Words>
  <Application>Microsoft Macintosh PowerPoint</Application>
  <PresentationFormat>On-screen Show (4:3)</PresentationFormat>
  <Paragraphs>435</Paragraphs>
  <Slides>41</Slides>
  <Notes>36</Notes>
  <HiddenSlides>0</HiddenSlides>
  <MMClips>0</MMClip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Office Theme</vt:lpstr>
      <vt:lpstr>Median</vt:lpstr>
      <vt:lpstr>What to do in the event of a data deluge</vt:lpstr>
      <vt:lpstr>HOW DID WE GET HERE</vt:lpstr>
      <vt:lpstr>Understanding community dynamics </vt:lpstr>
      <vt:lpstr>Gene / Genome Sequencing</vt:lpstr>
      <vt:lpstr>Cost of Sequencing</vt:lpstr>
      <vt:lpstr>Rapidly decreasing costs with NGS Sequencing</vt:lpstr>
      <vt:lpstr>Effects of low cost sequencing…</vt:lpstr>
      <vt:lpstr>The experimental continuum</vt:lpstr>
      <vt:lpstr>The era of big data in biology</vt:lpstr>
      <vt:lpstr>Postdoc experience with data</vt:lpstr>
      <vt:lpstr>PowerPoint Presentation</vt:lpstr>
      <vt:lpstr>THE DIRT ON SOIL</vt:lpstr>
      <vt:lpstr>THE DIRT ON SOIL</vt:lpstr>
      <vt:lpstr>THE DIRT ON SOIL</vt:lpstr>
      <vt:lpstr>THE DIRT ON SOIL</vt:lpstr>
      <vt:lpstr>PowerPoint Presentation</vt:lpstr>
      <vt:lpstr>Tackling Soil Biodiversity</vt:lpstr>
      <vt:lpstr>A Slight Digression:  Decisions for the new microbial ecologist</vt:lpstr>
      <vt:lpstr>Getting the most out of your data</vt:lpstr>
      <vt:lpstr>Getting the most out of your data</vt:lpstr>
      <vt:lpstr>Getting the most out of your data</vt:lpstr>
      <vt:lpstr>Example #1:  Data compression</vt:lpstr>
      <vt:lpstr>de novo assembly</vt:lpstr>
      <vt:lpstr>Metagenome assembly…a scaling problem.</vt:lpstr>
      <vt:lpstr>Shotgun sequencing and de novo assembly</vt:lpstr>
      <vt:lpstr>Practical Challenges – Intensive computing</vt:lpstr>
      <vt:lpstr>Practical Challenges – Intensive computing</vt:lpstr>
      <vt:lpstr>Natural community characteristics</vt:lpstr>
      <vt:lpstr>Natural community characteristics</vt:lpstr>
      <vt:lpstr>Natural community characteristics</vt:lpstr>
      <vt:lpstr>Natural community characteristics</vt:lpstr>
      <vt:lpstr>Digital normalization</vt:lpstr>
      <vt:lpstr>Digital normalization</vt:lpstr>
      <vt:lpstr>Digital normalization</vt:lpstr>
      <vt:lpstr>Digital normalization</vt:lpstr>
      <vt:lpstr>Digital normalization</vt:lpstr>
      <vt:lpstr>Digital normalization</vt:lpstr>
      <vt:lpstr>Tackling Soil Biodiversity</vt:lpstr>
      <vt:lpstr>The reality?  </vt:lpstr>
      <vt:lpstr>More like…</vt:lpstr>
      <vt:lpstr>The Future</vt:lpstr>
    </vt:vector>
  </TitlesOfParts>
  <Company>ANL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Adina Howe</dc:creator>
  <cp:lastModifiedBy>Adina Howe</cp:lastModifiedBy>
  <cp:revision>326</cp:revision>
  <dcterms:created xsi:type="dcterms:W3CDTF">2014-10-27T20:16:22Z</dcterms:created>
  <dcterms:modified xsi:type="dcterms:W3CDTF">2015-05-28T14:58:43Z</dcterms:modified>
</cp:coreProperties>
</file>